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  <p:sldMasterId id="2147483690" r:id="rId2"/>
    <p:sldMasterId id="2147483705" r:id="rId3"/>
  </p:sldMasterIdLst>
  <p:notesMasterIdLst>
    <p:notesMasterId r:id="rId79"/>
  </p:notesMasterIdLst>
  <p:handoutMasterIdLst>
    <p:handoutMasterId r:id="rId80"/>
  </p:handoutMasterIdLst>
  <p:sldIdLst>
    <p:sldId id="256" r:id="rId4"/>
    <p:sldId id="453" r:id="rId5"/>
    <p:sldId id="455" r:id="rId6"/>
    <p:sldId id="456" r:id="rId7"/>
    <p:sldId id="457" r:id="rId8"/>
    <p:sldId id="459" r:id="rId9"/>
    <p:sldId id="460" r:id="rId10"/>
    <p:sldId id="458" r:id="rId11"/>
    <p:sldId id="461" r:id="rId12"/>
    <p:sldId id="257" r:id="rId13"/>
    <p:sldId id="395" r:id="rId14"/>
    <p:sldId id="396" r:id="rId15"/>
    <p:sldId id="397" r:id="rId16"/>
    <p:sldId id="398" r:id="rId17"/>
    <p:sldId id="399" r:id="rId18"/>
    <p:sldId id="441" r:id="rId19"/>
    <p:sldId id="400" r:id="rId20"/>
    <p:sldId id="258" r:id="rId21"/>
    <p:sldId id="404" r:id="rId22"/>
    <p:sldId id="401" r:id="rId23"/>
    <p:sldId id="403" r:id="rId24"/>
    <p:sldId id="439" r:id="rId25"/>
    <p:sldId id="451" r:id="rId26"/>
    <p:sldId id="446" r:id="rId27"/>
    <p:sldId id="443" r:id="rId28"/>
    <p:sldId id="405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6" r:id="rId37"/>
    <p:sldId id="427" r:id="rId38"/>
    <p:sldId id="442" r:id="rId39"/>
    <p:sldId id="422" r:id="rId40"/>
    <p:sldId id="444" r:id="rId41"/>
    <p:sldId id="423" r:id="rId42"/>
    <p:sldId id="445" r:id="rId43"/>
    <p:sldId id="425" r:id="rId44"/>
    <p:sldId id="447" r:id="rId45"/>
    <p:sldId id="353" r:id="rId46"/>
    <p:sldId id="428" r:id="rId47"/>
    <p:sldId id="430" r:id="rId48"/>
    <p:sldId id="431" r:id="rId49"/>
    <p:sldId id="432" r:id="rId50"/>
    <p:sldId id="434" r:id="rId51"/>
    <p:sldId id="433" r:id="rId52"/>
    <p:sldId id="448" r:id="rId53"/>
    <p:sldId id="358" r:id="rId54"/>
    <p:sldId id="436" r:id="rId55"/>
    <p:sldId id="437" r:id="rId56"/>
    <p:sldId id="462" r:id="rId57"/>
    <p:sldId id="438" r:id="rId58"/>
    <p:sldId id="449" r:id="rId59"/>
    <p:sldId id="450" r:id="rId60"/>
    <p:sldId id="463" r:id="rId61"/>
    <p:sldId id="464" r:id="rId62"/>
    <p:sldId id="465" r:id="rId63"/>
    <p:sldId id="466" r:id="rId64"/>
    <p:sldId id="467" r:id="rId65"/>
    <p:sldId id="468" r:id="rId66"/>
    <p:sldId id="469" r:id="rId67"/>
    <p:sldId id="470" r:id="rId68"/>
    <p:sldId id="471" r:id="rId69"/>
    <p:sldId id="472" r:id="rId70"/>
    <p:sldId id="473" r:id="rId71"/>
    <p:sldId id="474" r:id="rId72"/>
    <p:sldId id="475" r:id="rId73"/>
    <p:sldId id="476" r:id="rId74"/>
    <p:sldId id="477" r:id="rId75"/>
    <p:sldId id="478" r:id="rId76"/>
    <p:sldId id="479" r:id="rId77"/>
    <p:sldId id="481" r:id="rId78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4660"/>
  </p:normalViewPr>
  <p:slideViewPr>
    <p:cSldViewPr>
      <p:cViewPr varScale="1">
        <p:scale>
          <a:sx n="100" d="100"/>
          <a:sy n="100" d="100"/>
        </p:scale>
        <p:origin x="-1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694" y="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694" y="8831580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8B7BEF-174E-4B36-B497-B62A9F89E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2406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686BE9D5-4821-4BA4-AA5D-C62D881A4325}" type="datetimeFigureOut">
              <a:rPr lang="en-US"/>
              <a:pPr>
                <a:defRPr/>
              </a:pPr>
              <a:t>8/28/2014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1FBE7E25-FEF8-4B5B-805A-598DB3D4B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3803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9DA33F-B2AC-4BE1-9D82-DEC3C8119FA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09A7CD-B22A-4014-BC52-FA31AE77FEA6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6F082E-5907-4D28-9EF9-CFA08AE17294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4A813B-95AA-4845-96DA-E2805ADAFCB9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3CE142-C859-4482-A2AB-6E7091A37A31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CE394-C96D-4C09-8169-46659567B981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CE394-C96D-4C09-8169-46659567B981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90E233-AA3C-46AB-8157-8FE2DBEC368E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677056-A5DA-4345-8E57-A5F56B49F71B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964888-26DC-47C6-968E-F3B6AEFE05A7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6C9815-700D-42B2-8523-28688A1A7CBF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4EFD42-D630-44A1-A51F-02AC7816B70F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290454-7959-4523-9343-60C4B1BD1C6A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B654CF-8EA8-40A1-9860-AA5D8A7EF0E6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6C4224-1F7C-4B2E-B9FF-DDF831B3CEC3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31F25-B04C-448F-9BE3-9430CA8307D5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3ADC9B-14A8-4851-838C-7B94C513F3F9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2F0CA1-EF91-4A84-87EC-6F0DC0718245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F8E5B5-4EA0-4AB7-B439-0BDD8E0BA5E1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2F0CA1-EF91-4A84-87EC-6F0DC0718245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C2B138-FCE7-41E5-9FEC-156FE62CA643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C2B138-FCE7-41E5-9FEC-156FE62CA643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0A7F2-D58F-4604-AF13-0E07D329DC4C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0A7F2-D58F-4604-AF13-0E07D329DC4C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A10153-FF25-4411-835A-16C618A48ED2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7B7C49-6045-460A-B703-EFB1CFAC57B1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3E4C66-E57A-443F-AF24-766C256B5B74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3F7D94-839D-43C6-B5E3-F344EBBE1083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86420C-6C87-449C-8A8E-76FF08894655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727F4F-29F4-438B-A9AB-FB7C4ED4D54D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**Ornamental chickens</a:t>
            </a:r>
            <a:r>
              <a:rPr lang="en-US" baseline="0" dirty="0" smtClean="0"/>
              <a:t> still produce eggs and meat, but not as efficiently as layers or broilers.  These breeds are typically chosen for their unique look.</a:t>
            </a:r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B20CC4-0286-4ED9-8097-656E66DCDEEC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180CC0-634D-4B40-949E-DAFBA53FD092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CB2E98-7900-416E-ABD5-3E674E5C82E4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151F1C-CD8B-44FE-91AB-3C88AD44A9E2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2394D0-DFDA-4EEA-91C8-C341B956A833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8F1AA-9688-480E-AB6F-447EB95782BE}" type="slidenum">
              <a:rPr lang="en-US" smtClean="0">
                <a:latin typeface="Times New Roman" charset="0"/>
              </a:rPr>
              <a:pPr/>
              <a:t>54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703263"/>
            <a:ext cx="4630737" cy="3473450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  <a:noFill/>
          <a:ln/>
        </p:spPr>
        <p:txBody>
          <a:bodyPr/>
          <a:lstStyle/>
          <a:p>
            <a:r>
              <a:rPr lang="en-US" smtClean="0">
                <a:latin typeface="Times New Roman" charset="0"/>
              </a:rPr>
              <a:t>Use handouts – Discuss and list on board common by-products and health products.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792D9-4AC9-4907-9B1E-6FD7E286F560}" type="slidenum">
              <a:rPr lang="en-US" smtClean="0">
                <a:latin typeface="Times New Roman" charset="0"/>
              </a:rPr>
              <a:pPr/>
              <a:t>62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703263"/>
            <a:ext cx="4630737" cy="34734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  <a:noFill/>
          <a:ln/>
        </p:spPr>
        <p:txBody>
          <a:bodyPr/>
          <a:lstStyle/>
          <a:p>
            <a:r>
              <a:rPr lang="en-US" smtClean="0">
                <a:latin typeface="Times New Roman" charset="0"/>
              </a:rPr>
              <a:t>So how does our production of feed relate to our livestock industry?  Does the size of both industries correlate?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EB9511-30A4-420C-A32E-F51F89E88918}" type="slidenum">
              <a:rPr lang="en-US" smtClean="0">
                <a:latin typeface="Times New Roman" charset="0"/>
              </a:rPr>
              <a:pPr/>
              <a:t>74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703263"/>
            <a:ext cx="4630737" cy="347345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  <a:noFill/>
          <a:ln/>
        </p:spPr>
        <p:txBody>
          <a:bodyPr/>
          <a:lstStyle/>
          <a:p>
            <a:r>
              <a:rPr lang="en-US" smtClean="0">
                <a:latin typeface="Times New Roman" charset="0"/>
              </a:rPr>
              <a:t>Chicken is 7206</a:t>
            </a:r>
          </a:p>
          <a:p>
            <a:r>
              <a:rPr lang="en-US" smtClean="0">
                <a:latin typeface="Times New Roman" charset="0"/>
              </a:rPr>
              <a:t>Beef 6801</a:t>
            </a:r>
          </a:p>
          <a:p>
            <a:r>
              <a:rPr lang="en-US" smtClean="0">
                <a:latin typeface="Times New Roman" charset="0"/>
              </a:rPr>
              <a:t>Pork 52.6</a:t>
            </a:r>
          </a:p>
          <a:p>
            <a:r>
              <a:rPr lang="en-US" smtClean="0">
                <a:latin typeface="Times New Roman" charset="0"/>
              </a:rPr>
              <a:t>Turkey 18.1</a:t>
            </a:r>
          </a:p>
          <a:p>
            <a:r>
              <a:rPr lang="en-US" smtClean="0">
                <a:latin typeface="Times New Roman" charset="0"/>
              </a:rPr>
              <a:t>Lamb 1.0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7FFBB2-919E-4404-A3B3-7008A559472F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2CA2AD-AAC3-4CFE-B0FC-0A8E3AFF77E4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BD34AB-84B4-4131-A841-27A4B10EA096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393E66-FAC5-4D7D-97EC-B1B0B9DF9AA7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CC183-7449-49EF-9AD1-FE61C3C9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27DF-1D65-4564-B05D-22ECF51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9CC74-F2E2-49E3-B31A-1757479B9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4BCD-7796-48F0-A101-988CA9732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8E894-D3EA-459A-85F8-5291FCC5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5B306-FA62-48C5-9C8E-BA1A1BFE6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01BBD-8CA1-44E4-82EB-5CB08AE33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3EB5-98B0-46AB-B29F-2D6DCCAC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8257B-C81B-431B-87DA-8956294C5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1F6B9-007D-4347-B35A-5C381EAEA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5836-C445-428B-8604-0B579C5E1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01BBD-8CA1-44E4-82EB-5CB08AE33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CED6-7257-4AB9-8718-A6893E5CF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FF7A-70AA-416B-8487-36AF623E3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6DB00-2729-44FF-8E3C-0FEDD1852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927DF-1D65-4564-B05D-22ECF51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9CC74-F2E2-49E3-B31A-1757479B9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5563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4BCD-7796-48F0-A101-988CA9732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73163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8E894-D3EA-459A-85F8-5291FCC5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5B306-FA62-48C5-9C8E-BA1A1BFE6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01BBD-8CA1-44E4-82EB-5CB08AE33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3EB5-98B0-46AB-B29F-2D6DCCAC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C3EB5-98B0-46AB-B29F-2D6DCCAC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8257B-C81B-431B-87DA-8956294C5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1F6B9-007D-4347-B35A-5C381EAEA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5836-C445-428B-8604-0B579C5E1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0CED6-7257-4AB9-8718-A6893E5CF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FF7A-70AA-416B-8487-36AF623E3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6DB00-2729-44FF-8E3C-0FEDD1852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927DF-1D65-4564-B05D-22ECF51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9CC74-F2E2-49E3-B31A-1757479B9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5563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4BCD-7796-48F0-A101-988CA9732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73163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8E894-D3EA-459A-85F8-5291FCC5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8257B-C81B-431B-87DA-8956294C5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5B306-FA62-48C5-9C8E-BA1A1BFE6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1F6B9-007D-4347-B35A-5C381EAEA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A5836-C445-428B-8604-0B579C5E1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CED6-7257-4AB9-8718-A6893E5CF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FF7A-70AA-416B-8487-36AF623E3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6DB00-2729-44FF-8E3C-0FEDD1852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D32218-A25F-462B-AE9F-514552C3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QuestionShape"/>
          <p:cNvSpPr/>
          <p:nvPr userDrawn="1"/>
        </p:nvSpPr>
        <p:spPr>
          <a:xfrm>
            <a:off x="127000" y="127000"/>
            <a:ext cx="889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iRespond Question Master</a:t>
            </a:r>
          </a:p>
        </p:txBody>
      </p:sp>
      <p:sp>
        <p:nvSpPr>
          <p:cNvPr id="8" name="AShape"/>
          <p:cNvSpPr/>
          <p:nvPr userDrawn="1"/>
        </p:nvSpPr>
        <p:spPr>
          <a:xfrm>
            <a:off x="127000" y="31115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A.) Response A</a:t>
            </a:r>
          </a:p>
        </p:txBody>
      </p:sp>
      <p:sp>
        <p:nvSpPr>
          <p:cNvPr id="9" name="BShape"/>
          <p:cNvSpPr/>
          <p:nvPr userDrawn="1"/>
        </p:nvSpPr>
        <p:spPr>
          <a:xfrm>
            <a:off x="127000" y="38354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B.) Response B</a:t>
            </a:r>
          </a:p>
        </p:txBody>
      </p:sp>
      <p:sp>
        <p:nvSpPr>
          <p:cNvPr id="10" name="CShape"/>
          <p:cNvSpPr/>
          <p:nvPr userDrawn="1"/>
        </p:nvSpPr>
        <p:spPr>
          <a:xfrm>
            <a:off x="127000" y="45593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C.) Response C</a:t>
            </a:r>
          </a:p>
        </p:txBody>
      </p:sp>
      <p:sp>
        <p:nvSpPr>
          <p:cNvPr id="11" name="DShape"/>
          <p:cNvSpPr/>
          <p:nvPr userDrawn="1"/>
        </p:nvSpPr>
        <p:spPr>
          <a:xfrm>
            <a:off x="127000" y="52832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D.) Response D</a:t>
            </a:r>
          </a:p>
        </p:txBody>
      </p:sp>
      <p:sp>
        <p:nvSpPr>
          <p:cNvPr id="12" name="EShape"/>
          <p:cNvSpPr/>
          <p:nvPr userDrawn="1"/>
        </p:nvSpPr>
        <p:spPr>
          <a:xfrm>
            <a:off x="127000" y="6007100"/>
            <a:ext cx="8890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E.) Response E</a:t>
            </a:r>
          </a:p>
        </p:txBody>
      </p:sp>
      <p:sp>
        <p:nvSpPr>
          <p:cNvPr id="13" name="Percent"/>
          <p:cNvSpPr/>
          <p:nvPr userDrawn="1"/>
        </p:nvSpPr>
        <p:spPr>
          <a:xfrm>
            <a:off x="6350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400" smtClean="0">
                <a:solidFill>
                  <a:srgbClr val="000000"/>
                </a:solidFill>
              </a:rPr>
              <a:t>Percent Complete 100%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4" name="Timer"/>
          <p:cNvSpPr/>
          <p:nvPr userDrawn="1"/>
        </p:nvSpPr>
        <p:spPr>
          <a:xfrm>
            <a:off x="254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400" smtClean="0">
                <a:solidFill>
                  <a:srgbClr val="000000"/>
                </a:solidFill>
              </a:rPr>
              <a:t>00:30</a:t>
            </a:r>
            <a:endParaRPr 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Shape" hidden="1"/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iRespond Graph</a:t>
            </a:r>
            <a:endParaRPr lang="en-US"/>
          </a:p>
        </p:txBody>
      </p:sp>
      <p:grpSp>
        <p:nvGrpSpPr>
          <p:cNvPr id="37" name="CorrectBarGroup"/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9" name="CorrectBar0"/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rrectBar1"/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PercentLabelGroup"/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8" name="PercentLabel0"/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1" name="PercentLabel1"/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33%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4" name="PercentLabel2"/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7" name="PercentLabel3"/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0" name="PercentLabel4"/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IncorrectBarGroup"/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5" name="IncorrectBar2"/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ncorrectBar3"/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ncorrectBar4"/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XLabelGroup"/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10" name="XValueLabel0"/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A*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3" name="XValueLabel1"/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B*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6" name="XValueLabel2"/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C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9" name="XValueLabel3"/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D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2" name="XValueLabel4"/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E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AxisLineGroup"/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23" name="XAxisLine"/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YAxisLine"/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YAxisTick0"/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YAxisTick1"/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YAxisTick2"/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YAxisTick3"/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YLabelGroup"/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26" name="YValueLabel0"/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0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28" name="YValueLabel1"/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1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0" name="YValueLabel2"/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2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2" name="YValueLabel3"/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3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animalsites.net/news/gallery/golden-retriever-dog/golden-retriever-dog-2.jpg&amp;imgrefurl=http://www.animalsites.net/news/dogs/golden-retriever-dog-specs-pictures/&amp;h=401&amp;w=400&amp;sz=53&amp;tbnid=StYaDV4BU4hcUM:&amp;tbnh=225&amp;tbnw=224&amp;prev=/images?q=golden+retriever&amp;zoom=1&amp;q=golden+retriever&amp;usg=__ePorhVcdzrLfi4RoiaHxEy0DJdo=&amp;sa=X&amp;ei=fonsTPjlK428sAPGmLyMBw&amp;ved=0CCwQ9QEwA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Cat%20Herders.mp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Bernard MT Condensed" pitchFamily="18" charset="0"/>
              </a:rPr>
              <a:t>Introduction to </a:t>
            </a:r>
            <a:r>
              <a:rPr lang="en-US" smtClean="0">
                <a:latin typeface="Bernard MT Condensed" pitchFamily="18" charset="0"/>
              </a:rPr>
              <a:t/>
            </a:r>
            <a:br>
              <a:rPr lang="en-US" smtClean="0">
                <a:latin typeface="Bernard MT Condensed" pitchFamily="18" charset="0"/>
              </a:rPr>
            </a:br>
            <a:r>
              <a:rPr lang="en-US" sz="5400" smtClean="0">
                <a:latin typeface="Bernard MT Condensed" pitchFamily="18" charset="0"/>
              </a:rPr>
              <a:t>ANIMAL SCIENCE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81200"/>
            <a:ext cx="87630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Objectives: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List 5 functions of domestic </a:t>
            </a:r>
            <a:r>
              <a:rPr lang="en-US" dirty="0" smtClean="0"/>
              <a:t>animals</a:t>
            </a:r>
            <a:endParaRPr lang="en-US" dirty="0"/>
          </a:p>
          <a:p>
            <a:pPr marL="457200" indent="-457200">
              <a:buFontTx/>
              <a:buAutoNum type="alphaUcPeriod"/>
              <a:defRPr/>
            </a:pPr>
            <a:r>
              <a:rPr lang="en-US" dirty="0" smtClean="0"/>
              <a:t>Describe and define what considers an animal to be domesticated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 smtClean="0"/>
              <a:t>Define common terminology used in animal science</a:t>
            </a:r>
            <a:endParaRPr lang="en-US" dirty="0"/>
          </a:p>
          <a:p>
            <a:pPr marL="457200" indent="-457200">
              <a:buFontTx/>
              <a:buAutoNum type="alphaUcPeriod"/>
              <a:defRPr/>
            </a:pPr>
            <a:r>
              <a:rPr lang="en-US" dirty="0" smtClean="0"/>
              <a:t>Categorize &amp; distinguish animals by </a:t>
            </a:r>
            <a:r>
              <a:rPr lang="en-US" dirty="0"/>
              <a:t>breeds, species, and </a:t>
            </a:r>
            <a:r>
              <a:rPr lang="en-US" dirty="0" smtClean="0"/>
              <a:t>types</a:t>
            </a:r>
            <a:endParaRPr lang="en-US" dirty="0"/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List major types &amp; uses of each species of livestock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List &amp; describe benefits of animal agriculture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Bernard MT Condensed" pitchFamily="18" charset="0"/>
              </a:rPr>
              <a:t>Why do we CHOOSE to have animals?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 descr="http://www.aipl.arsusda.gov/kc/DAIRY2A.JPG"/>
          <p:cNvPicPr>
            <a:picLocks noChangeAspect="1" noChangeArrowheads="1"/>
          </p:cNvPicPr>
          <p:nvPr/>
        </p:nvPicPr>
        <p:blipFill>
          <a:blip r:embed="rId3" cstate="print"/>
          <a:srcRect t="19753" b="20988"/>
          <a:stretch>
            <a:fillRect/>
          </a:stretch>
        </p:blipFill>
        <p:spPr bwMode="auto">
          <a:xfrm>
            <a:off x="3048000" y="2133600"/>
            <a:ext cx="2400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http://healthybirds.umd.edu/images/eg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09600"/>
            <a:ext cx="25146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Bernard MT Condensed" pitchFamily="18" charset="0"/>
              </a:rPr>
              <a:t>Functions of domestic animals:</a:t>
            </a:r>
            <a:r>
              <a:rPr lang="en-US" dirty="0" smtClean="0">
                <a:latin typeface="Bernard MT Condensed" pitchFamily="18" charset="0"/>
              </a:rPr>
              <a:t/>
            </a:r>
            <a:br>
              <a:rPr lang="en-US" dirty="0" smtClean="0">
                <a:latin typeface="Bernard MT Condensed" pitchFamily="18" charset="0"/>
              </a:rPr>
            </a:b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1-Food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Meat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Eggs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Milk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Honey</a:t>
            </a:r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pic>
        <p:nvPicPr>
          <p:cNvPr id="4109" name="Picture 6" descr="http://www.godine.co.uk/blog/wp-content/uploads/2009/07/stea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981200"/>
            <a:ext cx="14557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0" descr="http://shanghaiist.com/attachments/Giacomelli/7.5mil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3200400"/>
            <a:ext cx="18875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12" descr="http://www.letsgodine.com/Files/Upload/Sept%20Articles/honey%20articl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581400"/>
            <a:ext cx="17526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16" descr="http://www.artisanfoodexpress.com/store/images/Pork%20cho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3657600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www.asia.ru/images/target/photo/51650080/Men_s_Leather_Co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18891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Wool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Leather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Hair/Fur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Feathers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2- Clothing</a:t>
            </a:r>
          </a:p>
        </p:txBody>
      </p:sp>
      <p:pic>
        <p:nvPicPr>
          <p:cNvPr id="5132" name="Picture 2" descr="http://www.manufacturer.com/cimages/buyLeads/www.alibaba.com/0227/e/t_shirt_t_shirt_cotton_t_shirt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04800"/>
            <a:ext cx="2011363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6" descr="http://www.blogcdn.com/www.luxist.com/media/2008/10/fordfurbt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276600"/>
            <a:ext cx="1762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8" descr="http://www.duvetandpillowwarehouse.co.uk/blog/wp-content/uploads/feather-pillo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38862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"/>
                <a:cs typeface="Times"/>
              </a:rPr>
              <a:t>Horses, Mules, Donkeys, Burros</a:t>
            </a:r>
          </a:p>
          <a:p>
            <a:pPr eaLnBrk="1" hangingPunct="1"/>
            <a:r>
              <a:rPr lang="en-US" dirty="0" smtClean="0">
                <a:latin typeface="Times"/>
                <a:cs typeface="Times"/>
              </a:rPr>
              <a:t>Llamas, Alpacas</a:t>
            </a:r>
          </a:p>
          <a:p>
            <a:pPr eaLnBrk="1" hangingPunct="1"/>
            <a:r>
              <a:rPr lang="en-US" dirty="0" smtClean="0">
                <a:latin typeface="Times"/>
                <a:cs typeface="Times"/>
              </a:rPr>
              <a:t>Oxen, Water buffalo, reindeer, yak, camels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pic>
        <p:nvPicPr>
          <p:cNvPr id="6155" name="Picture 4" descr="http://www.visitangelfire.com/images/slideshow/summer/horse-trail-r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7075" y="152400"/>
            <a:ext cx="19907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3-Power</a:t>
            </a:r>
          </a:p>
        </p:txBody>
      </p:sp>
      <p:pic>
        <p:nvPicPr>
          <p:cNvPr id="6156" name="Picture 6" descr="http://www.gembrechts.com/img/s6/v5/p528370619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600200"/>
            <a:ext cx="19812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8" descr="http://www.corbisimages.com/images/67/7939672B-E183-4254-BDB6-0FBB12BBB214/IH209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590800"/>
            <a:ext cx="1984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0" descr="camel ride egyp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28194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4" descr="http://www.oregonpioneers.com/graphics/oxen6.jpg"/>
          <p:cNvPicPr>
            <a:picLocks noChangeAspect="1" noChangeArrowheads="1"/>
          </p:cNvPicPr>
          <p:nvPr/>
        </p:nvPicPr>
        <p:blipFill>
          <a:blip r:embed="rId7" cstate="print"/>
          <a:srcRect t="25000" b="21875"/>
          <a:stretch>
            <a:fillRect/>
          </a:stretch>
        </p:blipFill>
        <p:spPr bwMode="auto">
          <a:xfrm>
            <a:off x="5257800" y="4114800"/>
            <a:ext cx="363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4267200" cy="4525963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Pleasure Horses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Purebred Herds and Flocks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Livestock Exhibitions, Shows, Rodeos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Horse Racing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4- Recreation &amp; Companionship</a:t>
            </a:r>
          </a:p>
        </p:txBody>
      </p:sp>
      <p:pic>
        <p:nvPicPr>
          <p:cNvPr id="7179" name="Picture 4" descr="http://www.horses.net.nz/images/Doug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17256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6" descr="http://www.horseracingsystemsblog.com/wp-content/uploads/2010/01/Horserac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676400"/>
            <a:ext cx="1485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8" descr="http://www.dayshowcattle.com/images/Past%20Winners/2008-2009/Feagins%20-%20Hereford%20Class%20Winner%20-%20Houst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743200"/>
            <a:ext cx="1765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0" descr="http://abbysroad.files.wordpress.com/2010/02/westmins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124200"/>
            <a:ext cx="19050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2" descr="http://media.merchantcircle.com/14933311/KID%20AND%20DOG_medium.jpeg"/>
          <p:cNvPicPr>
            <a:picLocks noChangeAspect="1" noChangeArrowheads="1"/>
          </p:cNvPicPr>
          <p:nvPr/>
        </p:nvPicPr>
        <p:blipFill>
          <a:blip r:embed="rId7" cstate="print"/>
          <a:srcRect t="36667" r="17490"/>
          <a:stretch>
            <a:fillRect/>
          </a:stretch>
        </p:blipFill>
        <p:spPr bwMode="auto">
          <a:xfrm>
            <a:off x="3048000" y="3962400"/>
            <a:ext cx="175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4" descr="http://www.greenhorn-horse-facts.com/images/Gentlea2.jpg"/>
          <p:cNvPicPr>
            <a:picLocks noChangeAspect="1" noChangeArrowheads="1"/>
          </p:cNvPicPr>
          <p:nvPr/>
        </p:nvPicPr>
        <p:blipFill>
          <a:blip r:embed="rId8" cstate="print"/>
          <a:srcRect l="4819" t="4968" r="5222" b="5589"/>
          <a:stretch>
            <a:fillRect/>
          </a:stretch>
        </p:blipFill>
        <p:spPr bwMode="auto">
          <a:xfrm>
            <a:off x="7543800" y="3962400"/>
            <a:ext cx="14478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18" descr="http://www.sights-and-culture.com/America/rodeo-calf-rop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4267200"/>
            <a:ext cx="2063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4267200" cy="4525963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Guide dogs for blind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Police Dogs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Rescue Dogs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Therapy animals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5- Service</a:t>
            </a:r>
          </a:p>
        </p:txBody>
      </p:sp>
      <p:pic>
        <p:nvPicPr>
          <p:cNvPr id="8203" name="Picture 2" descr="http://www.teara.govt.nz/files/p19728nz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28600"/>
            <a:ext cx="1322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4" descr="http://www.monroecountybeacononline.com/12_2007/drug-d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524000"/>
            <a:ext cx="15732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6" descr="http://www.iflymat.org/picts/Guide-Do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828800"/>
            <a:ext cx="152400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8" descr="http://www.odt.co.nz/files/story/2008/08/avalanche_search_dog_tussock_and_handler_dave_mcki_48b3f08f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67000"/>
            <a:ext cx="2274888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10" descr="http://cache1.asset-cache.net/xc/2745781.jpg?v=1&amp;c=IWSAsset&amp;k=2&amp;d=77BFBA49EF878921F7C3FC3F69D929FDF20EA1A30BEE69D8F5A9D1E66B115E2280F8190DAA32B73BE30A760B0D81129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733800"/>
            <a:ext cx="20669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12" descr="http://clossongrey.com/yahoo_site_admin/assets/images/diagnosis200232.1702029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4038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ernard MT Condensed" pitchFamily="18" charset="0"/>
              </a:rPr>
              <a:t>What is a domesticated animal?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B.  Describe </a:t>
            </a:r>
            <a:r>
              <a:rPr lang="en-US" sz="2000" dirty="0"/>
              <a:t>and define what considers an animal to be domesticated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312759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  <p:sp>
        <p:nvSpPr>
          <p:cNvPr id="13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1.  The animal is </a:t>
            </a:r>
            <a:r>
              <a:rPr lang="en-US" sz="3000" b="1" u="sng" dirty="0" smtClean="0">
                <a:latin typeface="Times"/>
                <a:cs typeface="Times"/>
              </a:rPr>
              <a:t>VALUED</a:t>
            </a:r>
            <a:r>
              <a:rPr lang="en-US" sz="3000" dirty="0" smtClean="0">
                <a:latin typeface="Times"/>
                <a:cs typeface="Times"/>
              </a:rPr>
              <a:t> and has a </a:t>
            </a:r>
            <a:r>
              <a:rPr lang="en-US" sz="3000" b="1" u="sng" dirty="0" smtClean="0">
                <a:latin typeface="Times"/>
                <a:cs typeface="Times"/>
              </a:rPr>
              <a:t>PURPOSE</a:t>
            </a:r>
            <a:endParaRPr lang="en-US" sz="3000" dirty="0" smtClean="0">
              <a:latin typeface="Times"/>
              <a:cs typeface="Times"/>
            </a:endParaRPr>
          </a:p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2.  The animal’s </a:t>
            </a:r>
            <a:r>
              <a:rPr lang="en-US" sz="3000" b="1" u="sng" dirty="0" smtClean="0">
                <a:latin typeface="Times"/>
                <a:cs typeface="Times"/>
              </a:rPr>
              <a:t>BREEDING</a:t>
            </a:r>
            <a:r>
              <a:rPr lang="en-US" sz="3000" dirty="0" smtClean="0">
                <a:latin typeface="Times"/>
                <a:cs typeface="Times"/>
              </a:rPr>
              <a:t> is subject to human control.</a:t>
            </a:r>
          </a:p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3.  The animal’s </a:t>
            </a:r>
            <a:r>
              <a:rPr lang="en-US" sz="3000" b="1" u="sng" dirty="0" smtClean="0">
                <a:latin typeface="Times"/>
                <a:cs typeface="Times"/>
              </a:rPr>
              <a:t>SURVIVAL</a:t>
            </a:r>
            <a:r>
              <a:rPr lang="en-US" sz="3000" dirty="0" smtClean="0">
                <a:latin typeface="Times"/>
                <a:cs typeface="Times"/>
              </a:rPr>
              <a:t> depends upon humans.</a:t>
            </a:r>
          </a:p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4.  The animal’s </a:t>
            </a:r>
            <a:r>
              <a:rPr lang="en-US" sz="3000" b="1" u="sng" dirty="0" smtClean="0">
                <a:latin typeface="Times"/>
                <a:cs typeface="Times"/>
              </a:rPr>
              <a:t>BEHAVIOR</a:t>
            </a:r>
            <a:r>
              <a:rPr lang="en-US" sz="3000" dirty="0" smtClean="0">
                <a:latin typeface="Times"/>
                <a:cs typeface="Times"/>
              </a:rPr>
              <a:t> (psychology) is changed in domestication.</a:t>
            </a:r>
          </a:p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5.  </a:t>
            </a:r>
            <a:r>
              <a:rPr lang="en-US" sz="3000" b="1" u="sng" dirty="0" smtClean="0">
                <a:latin typeface="Times"/>
                <a:cs typeface="Times"/>
              </a:rPr>
              <a:t>STRUCTURAL</a:t>
            </a:r>
            <a:r>
              <a:rPr lang="en-US" sz="3000" dirty="0" smtClean="0">
                <a:latin typeface="Times"/>
                <a:cs typeface="Times"/>
              </a:rPr>
              <a:t> characteristics have appeared which occur rarely if at all in the wild.</a:t>
            </a:r>
          </a:p>
          <a:p>
            <a:pPr eaLnBrk="1" hangingPunct="1"/>
            <a:endParaRPr lang="en-US" sz="3000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Requirements for animals to be “domesticated”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Wild Animal</a:t>
            </a:r>
          </a:p>
        </p:txBody>
      </p:sp>
      <p:sp>
        <p:nvSpPr>
          <p:cNvPr id="92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534400" cy="4373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Exists without </a:t>
            </a:r>
            <a:r>
              <a:rPr lang="en-US" sz="4400" b="1" u="sng" dirty="0" smtClean="0">
                <a:latin typeface="Times New Roman" pitchFamily="18" charset="0"/>
                <a:cs typeface="Times New Roman" pitchFamily="18" charset="0"/>
              </a:rPr>
              <a:t>human intervention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of any type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(feeding, breeding selection, shelter, etc.)</a:t>
            </a:r>
          </a:p>
          <a:p>
            <a:pPr lvl="1" eaLnBrk="1" hangingPunct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Genetically: Wild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Behaviorally: Wild </a:t>
            </a:r>
          </a:p>
        </p:txBody>
      </p:sp>
      <p:pic>
        <p:nvPicPr>
          <p:cNvPr id="9227" name="Picture 12" descr="http://www.elk-pictures.com/elk-cal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429000"/>
            <a:ext cx="1600200" cy="187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4" descr="http://images2.fanpop.com/images/photos/2700000/Lion-And-Lioness-wild-animals-2785468-1024-768.jpg"/>
          <p:cNvPicPr>
            <a:picLocks noChangeAspect="1" noChangeArrowheads="1"/>
          </p:cNvPicPr>
          <p:nvPr/>
        </p:nvPicPr>
        <p:blipFill rotWithShape="1">
          <a:blip r:embed="rId4" cstate="print"/>
          <a:srcRect t="17232"/>
          <a:stretch/>
        </p:blipFill>
        <p:spPr bwMode="auto">
          <a:xfrm>
            <a:off x="4267200" y="3124200"/>
            <a:ext cx="2743200" cy="170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Domestic </a:t>
            </a: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Animals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2298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221163"/>
          </a:xfrm>
        </p:spPr>
        <p:txBody>
          <a:bodyPr/>
          <a:lstStyle/>
          <a:p>
            <a:pPr lvl="1" eaLnBrk="1" hangingPunct="1">
              <a:buNone/>
            </a:pP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Rely on humans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for food &amp; shelter, bred through artificial selection to choose and perpetuate desired traits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Genetically Domestic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Behaviorally= domestic</a:t>
            </a:r>
          </a:p>
        </p:txBody>
      </p:sp>
      <p:sp>
        <p:nvSpPr>
          <p:cNvPr id="12299" name="AutoShape 12" descr="data:image/jpg;base64,/9j/4AAQSkZJRgABAQAAAQABAAD/2wBDAAkGBwgHBgkIBwgKCgkLDRYPDQwMDRsUFRAWIB0iIiAdHx8kKDQsJCYxJx8fLT0tMTU3Ojo6Iys/RD84QzQ5Ojf/2wBDAQoKCg0MDRoPDxo3JR8lNzc3Nzc3Nzc3Nzc3Nzc3Nzc3Nzc3Nzc3Nzc3Nzc3Nzc3Nzc3Nzc3Nzc3Nzc3Nzc3Nzf/wAARCADEAMMDASIAAhEBAxEB/8QAHAAAAgMBAQEBAAAAAAAAAAAABAUAAwYCAQcI/8QAQBAAAgEDAgMFBgQDBwIHAAAAAQIDAAQREiEFMUETIlFhcQYUMoGRobHB0fAjQuEVJCUzUmLxB4JDU3KSwtLy/8QAGgEAAgMBAQAAAAAAAAAAAAAAAgMBBAUABv/EACkRAAICAQQCAQMEAwAAAAAAAAABAhEDBBIhMSJBURMUIzJCYaEFcZH/2gAMAwEAAhEDEQA/APnq2lxM47VlAPIltj6YrU+zLySSQpOwf3dHJfPTAVc+nKstHIAACxIxv4Dzp17OxXI4pA9se0heRY5QF2Kk7jPlz+VTgnsmmIyLdGjYXdy6DQufHBJyM12FIiyWJyORNAxvJeX9yVCsqtpUuD08MfvejbhgsyxDlgZ9a10UXwLbtG7RHTYg0nsEeV55oDhu1YjzGo07vm7Iu/PSCfpvSbgJMecHO/Sg/cGuhlJFLxThd3ZAGKR48jPIlTkY+aj7187idWwwIGeYNfVI4yk6Sp9+vrSKy9gby/43KzKI+GGZmVtWSyk50gdOeMmkaiLfI7Ty9Gg/6XcP/wAGu53UL28ykbcwoIH4n61sLmbsrqESa5I9Iyg3zzFd8NsIuGQ9lGipEMbAHbHKuLqBLkhtSHTkFmJXTnG+435feqbLQwjlM8itCqiGM6QUGFJPOvfaBO19nOJw4wXs5Rnr8DVxwm2ijLTx62UDGp2zq8wOQq7i7BeD3snRbaUg+iNXHM+d+y9rPDwaE3c0EFnfyvqklbGgLgNqztk9BzNY274e1tfyRF5HjkYmF3QjtFzscfjR9/xa4/sbhsttbs1vYgrdMIu4JC2RhumRvv1NbG04G/H+FNIbhLaYMGsmdCW7TAZceWDpPj8qRPxf+/5GrzVN9GT4TZ2tmPeuMKHicabeIRlhK2evLlvkN48jWzvJprnhl9FOxitjBIIhGQERihAJHWqbmyEnDo7a6TDIVdBGvwsN+X1B9a6ThsvE7dGeVYYWYayxOT47DnSYzV3YTTSqJjPZr2dueIEO8csatvq0EqPoK1th7G39gZZI7qJnMilHDlTgYPUHr9cCmV9xVuHGOxstUcSAKMsSWp5YyjbtSM4ycnlSHqfLxQ+GlSVsyR9hJ7i4ubu94p2k8zFzI6lmyehycY9MUuuf+m93GUaz4gJY1OoI5ZN8g8hkb4r6HdXSqMAjSetcW96jELkYxv5UL1ErDWmjVHD27sA0c0QB3PdJodneJtEkTAHk+djQ19eCZGnsskL3Sueo5jNCcJ4ml8rA5bbI7wBH1oXkd8mdqP8AGY/puUOxprGdOsg+BIxQ1xalmLQhQ3k25+VXEoQMBo2G2T1+4qtoLs/5d2o8B2JH4E5pno861ToG7K4HO8RT4ErtUqNHeAnPEIs+akf/ABqVJxjbXgfAlXtIOKW5Ugd6S3aQn5GQAfSrn4bYvNEf7deXs2VgiwBVJByBjtKwHaNbnUJGAPXp86ccKveFvH/iEbnGNMkJOPmKa9PkTUt7f/D0Ul8I2nB4ltoHfGqTJY4361XDmS4bUd85ya8iv7a4sZZbU60kl0rpGnfmeeOW1W2sZhtnmdSpPjvXooSuKZmyVOhdxVgLW5fmAh++350r4YEVEOGBxg4HWm/uwvllt5M4kU7jp4H64oOyi7KNraRMSodyR1/eKWprft9hV4je2yQp1Bh4jr6+Fav2f1m2dACRG2/UgHrjrWLtWVXxnspTuBnY/rWm4Fe+78RhBUgSqU1j4ScZH4VOZXBhYnUjSyKSuAADjny/M0G5JcAFcseRGRTByCp0gYxkr4UDhVvokMJfckFDy9azi+NIEK26KMAdRQnGJGThd7JHbm4McD4hPKQ6T3fnyo0t3d+YGMcqA4idPDrkscfw2PgeXjUS/Szv5EvCHt09mr1+IW8NhlizW9s3aRupAwW0jvE7bZ6c6E9nPaGxkuuy4gZ7c4UKUR9IPqc4FC9mqbK2ACeXj1rxiu+HIJFZtYfcP7YP1ZLoYyXYlvLstCvu8DOokwe8uogdeuPxpc3EpJLpMsdpNIGNseQqyKTTGYi+FkBBDcs74P3pfbxkXI942ZXxgdDnFV9kYvxVGlppxlH+TuWTtfaNy0TFY3LqBuSRgD9+Qori/tK1lYyGHh1zKCpHadmcBj5+NDWFwkfthMkzgNImVQHkCScnz2FNeI9q05eCIvrwGTHdFFGKXLGyk3whR7L+0L8VVbe5idJcjusOlPOIwSLYy+7YMik7asZB8/pQ1mIUuy8cShApyw6HrXs/HIo55IXVVCkDOR+Fdt3PxR1pRpmV4LN7RwmWKR4orJGyNS/Ycs5pla9pa8YkSUISyqTpzjvrn8aOuonuZojAy9m5LIF/m8V2pWLvPtVMsoOYoYxJnp8XP0yPqKOa3egYOhnJPNcshW7uomQYPYylQR6eNMIrW5ZQRxS6OeYcq34qaSWE8RudSnu4w+NxmtDbTRau6pI+1amhxxli8kY2txY1l4RYLa4AH+ITf+yP/wClSriytuARnoalX/pYvj+ir9PH8H59kuGVWA5Y28qZ+x6Wdxxdra9to50liYqrlhpYYOQVIOcZHOn/ALI8MtLjhVxNMiSPPqifPNV8PLOefnS2x4Y3APau1DuOyLkJI/8AMrAgehBOKypZU24l5s3fD+F21pEj2kMSQgsWQlnJJxk5Yk8gOvSubqdnX+GEZM7BRgfOioLxLeMJKxBdjpXqFwMn61n73jNuJSA7ADl2iFSflWtgn+GLfwUJJuTGdicXYkkBMTxkAR91gfPPSk80rR8ZumRTiR8YY8wVGKP4ZeQX0rv28QkChQrNg/LP72ofiVrNLxeJIIZXZ0BwBkjG2c1Wctmo3PpoYouUaQQ5ChWRESMjYZyD5eINNOBXEb3EUZzo7QEDwNWWXA3RXF066W3xjbPX50RbcEjt7kSpO+hTnQoAI++9Hk1+nprcOhos1p0a2JWEekDJ5DzpXdXLLxJo7cYCqAxXxNdXF1cbBArx89SHDA0LDIkUrSJuz7sHB/Ks77vF8mh9rkCi5hiJDHPiTXDIDw64Mjga0+Ns7VXLJ2p1MSB/pA2r27kWayeDGnWAM+GDn8qh6nG0+QXpsldCYwoWP97hOehDAjz5Vz2ERBzeQZ5cm/SrX4fIF7jKXY+FdQ8LkbvSzJGcbqN8edUt1iPtsl9FDQI5X+9W+TvsW/Sl3FSsF/YkkFu1RWYZIYah+W1anhnCLeSQmUdoicidg3lilftRYKxjmRQGQ6gAMYov22WdPicJcsxSzrN7TTXIcKz4UEnwArZW/tVw+84g/CTbnujGpttR6Y8eVZGfhhk/jQKS/lyFA8VtpuwW7tsreQEamT4tPiPQ/bNTHbLgdPdF2b6RlsLWd1yp0nTn+XA/WvlF7xbiUUrfxwAxI0rnPqa0Q4/c33B31JpnVtEgRuWRnVjwIB+e1ZO7uu1nZY7ZiNX8+5q1hhs7EZW5U0bP2S4jeQ8EuXeQySx6pIiRjmuMfM4qpeIe98Z7ef8AzZ41hkfHM8h+/KlvDJXitZIEjCFgMnO5HMD7064Pa4zI4HPVihlFOe0lScY2MLBI4IUijBCgY7x5nqTWj4exKKqjKDrWcOtGKuNm3Bx0p3ZyyRRIWXSOigZJ/StqKUYpIypNt2xuGyN1yalcI6MoPcGemr+tSptgnzn2dg9yvuICM/3Z2JiYHmAx+nhV/tLHHecLlCqe0hYOhyMkg/oafRx2qSBEjVUbmpGB5/fFUvAn+Xo1Z+IsNs15xz8tw6+QiyFtLwiKa/VcGPLYXvDI2x16/elLWN5xJuzige2tgMKZ+9K36D1psuOxQySSgI+R2Z0kEj9irOGTu9w/ao2iMZLMcn61u45xjp1NiYxc8m1A3DvZixgjxOqMT8UjnP0p5DLDboFi+ADHype08k8pXISPoPKrlhGAVYAnzrzuXNKcm2z0mPFGKSoY+/Id2z41Ut00rZZhpHKg3SSFX7y56786Ae6kV8lBjoDSB1Di4vVXuK4DeGK5hmDYLFjjy2pUtwoIBC6jzIG5+ddzXgwI1IA6mubO4Hazpvqb75rvs1bvIdTdPKlVtcgKDnFFw3B0vjm3Xwrji+LUJmyusKfDnXt/OsK9mFAkI72kb+lTh79pNrbdEHLoTS6SX3i4k8j60afAD7NHwIZsj46tNB8ejDPhBlcaS3ifCqODXRVZIOR2Y4+n5UXeyG5hKINJQ5HnVqFOJVmnusylraNayNbynuk0NeWX8XKE7HbbY+tP+IW+uNJwA5XY/nQ7MpjbbBQZ9aBRpkuVmR4VwjRx5QGJt3hkTT4bHCnxHhRl17PQrehsDAHhXM1xJb3guIRuh6+NNo7qzvo0m95EeoAMr7FGxvn9fOrcJ2uRmHY1Qq4lw8RJbSRhcfAcfMj8TRcVsvY4IJGnJA8t6uu4llmjWJiY1Gx8+tVcXZoolAU4GAxBxyNTFXlTKuplFWkVx8Tkhc26wC6KHGoDGPn+dNeHXU8wJa2hTJ3LtmkljxORgGbhgaM4JYS8/PFaO0uDIA8FtCSOgTVithMyGF/xm3WNSDyOcVK895vD/wCOF/2gAYqVNkGcZ40OHKqp5huZ3oi3tLyckW9rcuvRhGcfXlUTjE0aMIVhtxnGmCFYvnkDP3ryS7uJ3dp5HlLHCBpc/evOJIY9qDbfhjhDFczW8Tk6gJLhc/QZ8aPbhj2lgxVlKMclwCAR5ZA/Clvs3bGe/QCLujdiRlR64rQcclMlwsGrKgA88farGTI/t1AuaSC+puESIWG4yc1dNb9nDqYnVn/VR0MYIySmvo2a8lgkCHIUr9c1muLNZTEz3BZtOTkeHWvJIDIuAMnyoa7Z4LnURhfCiYXLLucmgQx9Al1btGNXwkeVCoSeWdNOpY+0QBuXoKAeFgxCY0g86kGyLOVChelEQ3Latts8/Kg5wsCksd/xqmN2Y90HPhXE2arh74iYg5OfypbbsyHGoKGY5Jrrh8rC13O5J5c69t1/iKCAxHWiBYdappnSRTvpwx8qZLpnYoG0SjcgjnQ8aqgBIzmu58LKJdWD4+A8qfBtCJ0yuNQnawSMCqpzPjn9/SlV5CywMIzgs2/kPCvOLXUgVoocnWw1Hril8vFHikkE+dxqPr1pt2hHQDdW0uWQb89/PlQtomNjsQ248aLPEFKQlsas9/fxG9c2OmcauRy302x+NEkA2MrVkKFd9S7g4qi8YyNqBGvBHl61db4jdhvjHMVXhe8qfF/KDvn9ij3NSVFfKA2ate6RFdQIo20lgrA9c01t7OK0lD/2npkH/lqd/pjNK7O175EMQChjlk3YjzPQ0/sY+zwqrFCOfQk+tbcOUUpB8fEyI1BMzHHxGIb/AHqUYjAoMu3yH9alHSBsyVxaSysiAQoRy3yW9a8WzbsiWZVK7Y6nfnVwmhLHUzAnmmT9qrmuLabuws6sTqJLbV5suuMDUexVmxjnu5WRyuETGSV8Sa74kv8AfCTl2OAAennVvsOwWxnjyMO+fPlRHE4NMwZfPPpTMquCosafgDSDSoKnDZ6VcVKjBABPUVxrKxgcyPPFevKFtXbvMegxvVZ9F1CjitvHKjZG460ntXMNzFGR3T8Xp1NOLwyADu6lbmBuaUTkGQDGnIBON9geVKSD3MaxyJ2zQHOccxyri4t1IODy6ULbu0l0CWUZ5Kp3x50ReSlMjGKnZRG+xXdQgnV16ChUJjYhOZ+9GuQw05575oX4ZdXQVFE2M7BSVGc458qLtVK3J1culUWMoaIkHcV0JC0usHGmiIseumtRp5AZyKk1vJ2Wsjcb4qmyvAyqGwSduVMppUSDnsR1psRUmZxSk7Sg/Htj60v4zZJMh0rvgE+vh+FXXjGK5Mkfw58KPMa3Eauh+IA/PlTIvgVJGLe2Mculhz39KZWkSx6NIwTz9PGml1w3MgcgYzzq1bQREFgO6NvMeFMj2AxbO5ilJA3AyQOdVayg1lcgEt/p268/Kr7lQ18yKwwMnBHKlfGJltIl21LIcEHfT+9jRQW7Iitm7ov7G1TMytKxdidhsviKccPdGUGPRqHiu9JuH3BlsVxhmD7lumw/pTWzYB99iOVbcSm+xr2cr94MuD5/0qVbHPlAdS/U1KIEyZ0OG+IrjOUO64Gar92RFVdLrpxjJOD1/OjWiXPe15IHJue/hj94q6wRpLgtqBRN9jnJ5D/ivNNFuC3So0vs6q2MIh5vJgsT40dfzBZAjEnPPFKIbgwS5Hw5rziV6QyOOZO2aJyvGaMYVKhlEUcYbO/KqLj+DqUkjVyaqIXlfBDjHlzNe3UhkG5yV8aTY6hdNKVjYlcvqIDZxjes7dz6UL5C5yPv/wAfWm/tBcrb20RHxtv8v+ay/Gy0Nrb+Migt6iuxxuQGWW2I24LfhJADhnY4LDp5edO7pe3UEDpk1gLO77GRD51r7a9kEQB3DEVZcEyrHJJdg8ytEBk1U7hos0dcFJgG8qDeEEZHIdKRLE10OWZMK4C2uSRG3A+1GLE4uzG2wNKeHq9rd6/5Cd6d69cizb0O3gNTs8XNvc4G+/SmM90DCF6k8qFRldiSBir/AOEy4CZIINcnSJas8ktI5ISWODpoWMmzdcHXFzYf6fE/v8qB4jxF45DGDlsbAHpVdrdtI2pjjbvDyxUxk7OkkaBCJ49OxPXFA8Un7JEB+IHJrvhkyxQRyllIdlC774pXx2YS3rIpBCsMY67b09XQl1Z1dQqCLmMkqycx0pJxMNK8cbL/AC/TltTxwVhjhL4JBx/u8qUccCjE8UbRypJvg5BBzvjoSen4cqPC6yJlHK7kVW0SJGmsMDuF0cvnTe1x/K2ftSmyYTQo8jlCr7ENgHbkfHrTW0bJUZz55rbh0VZdjqP4B6VK5SMlRgmpRkCPB1KGycDk5wG/ryp9ZW5srOKKXBm05f8A2nw+lL7BFa+15DRRLqU9AfDz8aKubvKOwILas5zzHKvNM1NLjp7mczyaWLA79POqpW7W11u2W1Dn40HcXRdWHUHauIJmOFPIb0N8UW75HMLNGAFO4GPTzokyJp73M/ek8U7F2IIOo+NEXNxHGmHkwqjJ8fQUvsZJ0JvaudVuSn+iPH2/WsrcXbzwokp1FRgGj+NzNLJJKecjbjw8BSbBJwOdWccaRSyPcwnhlq15eJGo7ue8x5AVsXVJbcdmGOAMYXIHntSywtRZWgjKsZDu+2wz0P1o9g0GnCYYAkjrjzycc/nXSk/RWnO+ERGygVcnflVmk42B2NDiR4GKBg2oknOw8/WrLe5KyMkjAagAqDfBPL8KlT+QVOi9SATkdabcKCzE61wg60mmkVmLKGwPj7pwp86exRSNwUOpCshyuOdTOnHgsYJ3IuW1jCFomyh3GaT8Rle2YmJlXxGDTKGdo7CJXQK2PH8aXXVvrcsTnNU0+TQdJWKLyQTap0yG0nAzsaAivmaP+Hs/Ku7+4ZZnjjHw7HwHzpVHOEJGQM/rT4xsqynyPp7o2tiFLHJOw89v0qi0ke5ulYnOps0tmne9mUD4ASfnTThiaLpdWBgZo06Id1Y0umV5lUgr0eVSCVHI8+v0oWVO34eY4kWJm2KEHv6TlSD15bevSrFAbUsBxKd8uckYH2J8uVVRiULJJlgzKRkb5A5fr865Sp2Zz7sE4WwFqzMNSGUEd3lkf80yt8l8hR06UDbhrOOXZvjGMDJx6UzthsGYYJrexO4JipdjaN9KAADYeFSqlDaRipTARQ04hhkaJwWIJIB5ZPj18aHS6lZWyMZG1WwhZCQIkJ5KNPe9T5UQIdIJKoAOusbfWvNUamPNsjRVFEz5PU5qyZBDAzHmAatSWJckuqrnYnG/LliubpTLaZXfW2BUypRDxzeSdHXCbbtF1s2wOMUJxuaOObv/AOWvIdS3SnWj3Oy1qCGI5edZq/jMtytzKxbY6R/uzURiOnLkW3gYhBIO83ePqa64XaAyLcyIHGrCKDvz51zKWurpV5a30jyp3CiwApbqqSOORYjCgeB6n7CjbKeWVcIuy4OsTSYUMcMT3gMk8vnuaoEUkkqyiNoQ+x1tgHyJqi8cRW0TqWCFwu7ZztyA+3/FDWlzoh0Msi7kHAzt59fX050BXsMlhcRiTSwVnCscg53A3wT869eVTETgEbbow1dMjPiPzFVOSwjmMSM5UlFBA04PPn5AiuIpopoXed2Uqe9oOWx5jrnzrr+AWEAtFl86th3x/Ly8PzrYQmW54dEwVcae70A/fhWHUM+A/JDuAMls8ufL5VtbRtHDrdFcMVQDugkCp9MsaZ+QPepiJQThx1zQ8R/gOWO4BwfPpV10xZ+ec+VVQhguAud9xikJcmm3wZzsGczx7B5GZlLcmxt+NJuJRDtYB3TrXJK5xTniG00mkkSxscDP7/5FB8STXPbkYxgjamxbM2D/ACOzuzt1UqNs+lERnRM5yQDhcjpk/wBKYWdqCCRv3aDlxE2oEAmTOD5f1/GpXLLGV1Eo97YiTtW0rqxrAwB5Z69K61swZ1LGPGAhO4POuBKztGpDhNyTq2znn+xXsspCuI8hZB8Ph4fSpKDpoOtSwt3aAopDAjWdiT50cudgTk+tBW6F7PCM0Ttg5UZI/f50UO6QA2RyyAK9DhVY0Vn2MUzoG1SqBMVABO4qUwgWqzvKRO7B9+65LY8jjfl9fpVUtx2mS6Be0AxqQgenLHLw/LNeLMwDThk/y8IGzgAKcZO2QOW/22qhgqI73AR5QQMScgvjv8XmQOnzrzdV0WrvovAhldf4rYG+DgL67E9DTzhRRruJHI7ILqUHqOhrNPcyPgoyCTPJF+H1z8ulPLU9pcwnvSMYhltXWgyIt6V+THHGZIktWbZmwW05rKOBNZxyKMJg4P8A3GmXtbP7vw5mPd/lBU9cbfvypdwfE/AEf4VEpRQR/tGd/WjirQc5fkoVWylJ5JtH+XsOfM/j/WikvpXRku17YnHeUkFAPDG2/WqL5ZFid0yo7VeXoaBWWVlYyNq0jvZ2Ub7fkKKrKuW9wcbnLaY9WrGN8seu2PmfrVaABGLrGp5ZZdPrjO4NCzXEekFsgkjvpzyOvly8a698W6lkkiHcUZyQMscbs2eZzt/zU7RYwnlBkJZu0L8tSkjyoV5I5dJTKFgBs2NJ8B1z5VSZlYdqF16sFc42PjtXgkKN2j5ywySWzvXJA9hKkAhDHIMrqwD3c+H9K1HAbkTWqx6n1KcCIHf7frWRuGDFSRgDzznHn0pnwi8l3iWQQRHdyuFLkk4yw6Y8x866kHDxlZqMZkcHmOXlV0ahdJJ0lqpi7AhWiIORjYn9/hRC7kFt8VXkqZqQlcbMdxuIrxy4AYaWYHTjc7ZFURLI7RpLuFY6T4ijfbFVi4mJGGFeJWA1czuP0oTg6tM3aHATIIGaalxZQ5WY1dhAEtnYDfSflWYvpgkxPZlyMHA21Z8/T9K08tx7vYNtzGB41ibu513MwbSMEqpP4UMOSxqf00gnt8JpIcq5yeRwPKqZZsFgrDUp0sSeQ8AP3yriItk6lYADIIOAd+h5/sUZw0xyXaqzqxUFio5jG2D406EN0kjPfAx4cT7h2cnahlOnMJ7w3H5GuzKAQQTjJG9DxRjs5VnZkDSlg4bG+Rtmq5EKZKMWXoc7mt2HjFISM1mGBUpasj4G4+dSi3IgrftImdXdUlVdyihQdxuwA59NsDONhvkeQJJHIRKO1jwyq2BlM4JH2r1Htg5j0JLcupwrFiQfEnGMV7HM4ZVltSZhlWVGG5xggrufHbevOq7LAK7OhUuY9b5GXDMM+WPXy5Vq/ZaIPAFO5WbRnSV+xJrNE2UISJZZFjzlhFDkqeu5I3GPCtR7B6JInbWCFkDE4xtuM1FNqixgfmWe18JFq+DkowYHHyx6b1neH8Ui/sx7UTGNjMX7o+EHA688V9E4jw+K9EsMurs5o+zbHTPUefX5V83vvZ3iHC9T3ceuLVp7eJgyujAg+Yxsd6KLpDMyaluDoLi0MQW4hjcSsEYEjIbp5+hFKuJpALh4bGVRE/UDZCOW/XqQa4sbaONUmII7JdeoYHfYFQB6E6s+VVmFTGBqQKcnCnYDbGMV24rTybvQMjIJ4xImFBAy2zEA/j6etdbIS0IVdWTuc6Rn0q+W27kcagLIwOo4OAx3znnywP8Atr0I7ONCa0YDBffSOQ+/3qdwFgjqJciRjqAzpTr+NdMYhGpVXBxuTjG33ogwuq61EZbIJ17kHI6cgMfjXIhljdmMytCoyO0YE6dsE45eB+ddZMegdwdYTUmvTtnl8/vRfDh2l3BAF7QNJjdgiscfauoIYwDK5D4GBlgeoNDtC7OHjRy0BGAoA077Z8OWfrUIlI3tnw50fLAIo5gyazn6UXKQu4BB+/zrOcF4oZpOyknmnkJByQdK+QJ51qI7eSZj3iox4ZNKyLk0cDTiYD20l7TidtkHIjI08zzqezzlJndjhcYQH6/lTb2z4YqS28yg6jlBlc5JOdx9aztkZYLmGXMcillGpDkHJ5nrTo/porZHWY21xYzvB3mVlK5U5rH8RDjiE8bhVKeJ55AOfSvqKQR6QBggLnfw8aQ8S9nIL3iyTOJGLYV0iKju74O49R+lLxqpUPzq42jEqJHkjLoQHYhTp/lB3wPEfrTm1tDaRI8gBuD3Xx8OAcYHl1yfyrW3Ps1Z8KtFu4I+393DsUlfWQxKrnwUj978011aEQwy5/z11B+S6gMN6HPPryPjV7BUcnkZ84sGjuImVo40S5yQ3ZnxyKNPu7gl1VHJ3ANZ+WzKSGNWwPhMhCkEjBIwT47ZruIXiKEMJ1A4yTg5rRWSMnQlxaQ592tjvUoESXKgBoBn5VKOgdyF7N7sJnYCQqd8LnVtv6mibiaH3W0cxLkoZGO+VB2Gw8gBQzHtrgKgeVpG7ilMpvyx9fGr7mBXkYIdUZwmwOCq7beHIH+ted9UWKAxalQdQEgTJ1McqAQMb/M0w4VxB7F+zhUOpVdSqTkciCD4jfOdt6GLKl05lMqAbP2a6icYBxuCR6feupnQo0scjPG4DKsg3xy5+B8ceVQkcm4u0ad/ajREEto3lfYBmP8ADXxzjcnnsM+tVX3tLB7lKnZq7SkBnkXuEAgkYPP06istdtKqo+UclcjKk9d8Zxy9MeZrjsLpTEZgyGTupHoZWbzA8PPlvRIbLNNrk6UmSGaFSI4+4yEDlzUjPq+d99jQmhwdE/dKnmTgjHPyPKr545UupoGKneQI6eQPj5rXYcPH3u0aVO4WDAErjOd18x1359MVwgHjYhi2WJfB1atIB/eaO7AEQSTudrUSagxOk5JJ9DkfQVzHYzIjNuhQjlp1HffJJ2GB9jRlwhaVHY7xxRiTfAUaR+wKhsldgdxbhIo0CgnYHWcjPhjPOvLduwYgEM2kPsNbFc77cutFNFHIAWkUqjBY9tyfPOBnO/qcHnXouk161ARjgjUCMNnmSdttseXrihCaK/cwFD6UikB0mJ3GCemM8uRwCeRPpXVzFCqdjEAuogyFQNiQcY9D0866lSVpYX0M8YJl7JdiWONj88Anw35VFDKZAzrLJviQHGWxnBI5jz867czornkDtreThr280owxbI0gnA5Z8N6+mWDBrYSSHCkZNfPAPerRe1ViUOtVUhdIzuoHgdtunSndjfpBwlITJjS5QkqSVGnu7dRtz866UrLOnmk+Rj7Rh76yuI7VlMisscS6gCc4HP8A9RAz8/GsDHbi3uU0wjSjDR2wJUEY2IPrvnbI35U+e47Fbtix16tfxc+mfuTUWSO6mWdU0TMo1mXnI2SS2rlk5zg/6fXEwlSAyyjJ2OeCcUhmtniGYy7t3WPw8/p1ruWXsVWQ3ensWcRkkHIzsM+BAXf0rPyxdjoTEruxKZJKqCApxtv1Hh1qtgZ9Lyu653MTE5G3JTvn5/PlvDduwlme2qG/GuMSvBqTSAwBnQPgMBpYfl+HlUvL+5W1WzfQI1VcqijUPMefTI+9JzNHaKvaZdyQVkPUnrueXmfGq/fQokDvy7xO5wcb467A59M1O9oXKXNhd4RMyskiNpYDToG+xyPRvqDmh+HRzxWZNzrldVOllOO6CAB9/wAa9TtEvJOyJWNSoaNyOWRyGeXM5zyPU1fZM6YeJSikkrKC2c8t+WNyD6DpTIZ5RFvkJiheaNZFjfBHVx+lSu0k4q65gv2jj5BS31PPqd/nUqx99IDYLu0JmDBI1MaOw0xgbhdunn9qX2che7WKQB1dWyW5jC7VKlUvZMSI/vV8VcBNA5psWxvv9d/HAo23uZY5IlyGV2aMgjGBy6Y+9SpR+yH2NZIo1jnmEaF0Uc1GCdQAJHiM0ouB20DNKSz5D6id9RJ3z5dPSpUriYhM6a+IuSSO87DGNsdB5b0PCqxQtpUYMm+STyIwfualSgl2cdWhftGZpHfs4y6qTtkDyq8H3mW8R9uxOpSDvyXxqVK72D7IYEMduu4LyJHqBwVBODj+uaGYG6nuoZjlYWCqcDOM4wfHAqVKh9BCy3d/f3tmdmjVggBPIEgUdbXUs1k0hITEzR6UGAQBUqVwSDGRUgGnbVEj58Cy97HrgUsupW0uCTsyjOT0I86lSh9hejxXZIWCnHcz9wPzq4FzZRntGzh2zn/Ty/OpUqUREOtJGextXkOsrKwGrz//AD+NUWbmRZdYBJcHONxy2HhzqVK5i2WwD3mW6jmJddtj06/jQMkCxXoSNmAjlAG/MaAxB9ckHrg4qVKlBroOMCoTIrMOylEca52UKpYep2xv0zXkoFvdhY+Wh+f+0Aj71KlR8hLsNWwt5BrKEE9AalSpQkn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68275" y="-890588"/>
            <a:ext cx="1857375" cy="186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00" name="Picture 18" descr="http://www.animalsites.net/news/gallery/golden-retriever-dog/golden-retriever-dog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733800"/>
            <a:ext cx="1603375" cy="160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AutoShape 20" descr="data:image/jpg;base64,/9j/4AAQSkZJRgABAQAAAQABAAD/2wBDAAkGBwgHBgkIBwgKCgkLDRYPDQwMDRsUFRAWIB0iIiAdHx8kKDQsJCYxJx8fLT0tMTU3Ojo6Iys/RD84QzQ5Ojf/2wBDAQoKCg0MDRoPDxo3JR8lNzc3Nzc3Nzc3Nzc3Nzc3Nzc3Nzc3Nzc3Nzc3Nzc3Nzc3Nzc3Nzc3Nzc3Nzc3Nzc3Nzf/wAARCACpANwDASIAAhEBAxEB/8QAGwAAAgMBAQEAAAAAAAAAAAAABAUCAwYBBwD/xABAEAACAQMDAgMGAwcCBgAHAAABAgMABBEFEiExQRNRYQYiMnGBkRSh0RUjQlKxwfAz4QckYnKy8SU1NkODkqL/xAAZAQACAwEAAAAAAAAAAAAAAAADBAABAgX/xAAqEQACAgEEAgEEAgIDAAAAAAABAgADEQQSITETQWEUIjJRBXEjwTNCUv/aAAwDAQACEQMRAD8AxV5b3EkblUlJU84z50o8OZH95ZBk8ZzWzXaVmQSxE5bOD6sfP1H1pU7FLhhlPCzlG4zu97Pfypj6twfxhV0Vbf8AbEFtyxiALHkdzTOHXtWVQiXPuDAClBggcDNUXUhIgO4lhEuTnr14p/Yezdpe24SLUke9MPjGNEzGo8ifOmFsV0DMO4pZUUcopziBJrd+88cssiyOiMi7lHKtjOfpxmiZtfupliWSKJtsqyZ28krjjr045q+y9mDc2dsZLmOK7uYzJBEYydwHPJzx1FQ072ZubmCKSa6ht5Z2KwxyAnxCuc9OnTNTNczhxK5PaEtFJJJp1o+cnOwd/wDP6eVINZvzqY3Q2EcCxMxdoRxhumcduDWhs/Z251CNl/F2kUyzNGYJHIcEdegNZ3VoJNOvnhWVPGikKmSEnBOOcHy/St1hc/b3MPuxz1NN7D6Kl5pF5cSoHkclLf0IHJ+5FLrnd4e3cc98Gmegxt4FoPFTMy7pQwwz/LFEXcCDw4VJUyoSzIAuRuA7fOkV1O1yWnQOkLIoEz9mrD+JuvmaU3RbxiNzdf5jWsh0+BBLuZgqkgYYeZ9KVTaXA1wyLK4O7LDOTjn0pkaysHnMXOgtIwMSvTAy27NuYcZyWNHnUtHbAOpapEypt28MucDcMEHPI7/71yW2S1scxlsPHv8AePnWSckzn1aioEvG4dRe3fQdhm4R7CG3mVNWuEtm2neY8lzznHu8YBI7Zz5VRBe2bahsOu3skTxOSwTBLsQdvToefsOeTS27XbpiDzFK9NGbyMd81oVDB5mWsORNbfXVotyPD9o54mDBgssYKg7wc8r5lj5/IZpFkkXhE/igyMfEX3Q3PXFA66pF4flTPR1imsljERV+BuQ5DHPcE/0xVFRWu6Wp8j7ZGfSLjTvwNxM7EXabgBkFOAcH7n7Ut1rcJh7zdPM1r76+uNaeK1eJFSGUA7YtvvYI4JY+79DSXXtPEqK1tsKAgEksS5LY8ux9BS1GrU/meYzbo3wdoiCwdhIMs33NaWLcUBDE5/6qT2mlzB4mSSNt+CAM9xny+daFdJuGh35xtUkjPl1oz31HozCaa5e1hGlxP4zSiWCN4sFfGYjOeDjkVHVbeWWzffqFjmOPJ2OSXAJbAH0PT9KVSPtUqfeP50GzKwC7e2OtZ8ILbpRswMCaOD8eMSi60peRIUJJwfj/AKswPy+VRtHv54beWOfTgDGoKMxzwSBu9ff69TxWVMCKD7vujzHIqpoVxzjy5ANb8WfcHuMfa6l4NMm8V9OZNsZzDkNw2Bt7fMfPypDaq5j4DNzyc1GKCMyqzDcvVlU7SR8+3bsaOiFtg4aUDPRlGR9jVg7OBIV3TVyQSpcxRzaVaO00rbQjABsKcjkeeW+dK7nTGEh3+zySNlRvikQdsHIyM8gn689BVIt7vCzxxy+GSVDoDjPcZH+c0HqdzexjdBd3CFT0WZuo9M+ZP3oark4BhGOBnBkb2JIZIwlk9opiUlHYNkgnLA5P27dK1NrrOgx6WbKBby38Rf3rRKoZzjnJ/SsA17dSHfPM8hUBcu2cAZOPzNanSNGa70C51Bw/iJkxIONwAGc/TNatCqo3GZryWOI9032g05YrC4uzOt1YRNGIlj92TIAznt0/OrNP1zTprewmv7hoJrF3OwIW8XII4I6dutY8RqV3Y7jkDmrEiUkn3h9anhXEsWHM0OlajaLcazq00kcV24c2sbA5ycnjzPQVjrvJkVifeLHJ8z50xmiVUyCScYGar0Sz/a+tW9rINse4vIVODgCtqAgLCDclsLNVoMVv+Hsnd4RNEr5USrye3Of8zVbRzSTeFHdRL4RQZcjgMRnk+R64prdabdy3bLb/AIa3jQgKZSmSAMH3cE8kD5ULqzx2dzH+ItbabdAFO0bQGyMsPXoPlmufVtZzxHnZ1UYM+t7K5eIFJrJzIQQcn3SyFvP1wfWlR02+kczRPZnIwxDNnG3dj6Bu3P2o59QsHWN/2VEFRiWQMcNxjHyzz9KWDUtE8YK2iDd5+IfX9R86YFIPqCbUOMfdLNajmtrNI7nw9wgXb4ZyNpzjmsaoBuMYzzWt1+W3ayT8JbmBNmNobPPn9sD6VnLSxuWi/G+CxthJ4ZkyMBvKm6dqV46il5ax89xtqQxYRj0pTpY/51D5Gp6trtoQtvFvlZeCyL7v371Vo0iS3S7Gz3IIwRUSxcEZlOjZBl/tCuL36Uf7PACNcnA3jJ8uaE9ol/5v1xTP2Y8EJuuHaOIA5ZVDEHBxwfXFS0f4sS6mK3ZEYeFdWk00jsZSt1hE5yVC7iR5DB/I0NqHiyRtHb2k8qgB8IQSPezyM9Miu3axapei1tr67eAHfN4gC5bgADAyOhzVF17L29sviwyBJecOhII/zP8AWuKWRG2kTtobnTcGgngXKRtE9jeoSpBbZuI4x9cbh960UMsiQOxtbhR4To25MbTuHX5d6RaffQXEGdR1u6huPFYsgjDDHHPw9cqOp7Y4609NzbfhpSNbkkEkbqQYQN3OQvwjjOfl2xTQpQgFYodXaCQTE9iFGrRySWb3aeISIB/9w4/WtXPaWd1f6Ra6ja26XpkZpUhUhQgDFUJ7nhePQ1kbe8vLG7Se0fEq5CNtB68dPrV2oa7rFz4aXc75icSRgIFKsOh4+tMuhY8GKqwHc0q2dpqv4Ke8t4UkW/eHCIFDopbAPbsP8NAaxKq6bHqjW9ut1a37xIPDwCgyACBjP+1INQ1vUr2WKS5uWZom3JtAUK3nx3qu/wBU1DVXT8bcNKI/hBAAB8+O9ZFLDHMvyrHntdcSrp9laTxQrcyjx5fDj2hewX8z9qycUIIYk4O7yo+/1C41CZZL6UyyAbd2AOPpV2myWSwutzO8bh+Aqg8YHnRFG0YMwzAniV6et02qWskd7MkRkXMKn3evNJbsCS8uWVicysefmaf+zZ8SeA/yyE/bJpCjLvJkYjcxOQM88kUJQBe39CMDmoZnDDuTYcBSd2OxPnTODWtWtojFDfSiPGCjbSMdO9H2d8kqIsccUuwKMMMdMevp+dTupLUMGurC3VDhU2+76nkgZ+f60Jr8nDJmbFeBkGJIL2SKMx7Izu4y0YJA9PKnttBaube3/Eul5JAsxQx5Xac981nwpV3jOCR0wQR6cj51tlh23LrtXK7EB68KigAj5iq1VrIV2nGZvT1q+dw6iq405zGMSKMnGWHTrz1PHFC6VBdabfeNBLGTIFTjybn+1PzaMWYg43Dbn5Aj+9AXdhLbSR3AfcgVUxjHK9/tS7aq0qVzGBpqRhscx0twqRbZFO9h1wf70mvrmW4uHikAKQjAY9ef/VWPPK5EwC4B4GPKgllM93PIR7oYKuflWNJnyCTV7fHLmJ/Dk98UnhQtdBuo3U5mG23IpbaLm49M9K7azjOORDdW8E2QWSQxyfwsw3IR645H5/IV2e8tYvYebSxBIJ/DMm5CpO4tnf1z0486F9oD+6FFxi5SWWRLRTsslkDkDcwPRST2OCPSkdZuCgDn3HtIEZ23HHqJ9L9io7+JnLpGSm5F8YZPTrx86qXSf2bqtmkbCQO7KHVtwYD/AAGtjbBP2fBKoWNyvvMRzgD4SfP0oS9lt4tYtIQiIpUSMSAMDIzx5n9a59bsH47jz0ptiT2itZ2uRticnb2UmrdIUraSA/I051WdVlhM8yb9678Ht7x+3Sl1jgpMVIILEgjvzXVqvd8qw4nNv06V4ZWyYLpSOuqyNG2HcAFCcZHn/npWi5ud0cpOMHGB5GsyJGtr0Txjd4Z+HPUHr8z3psdRgbLISzbshCTn548q5+tQi3Mf0VgNeDM/rTQLIlvGAsiM5fHrjH96K0512LHIBn+by+lV6nAJb2RmXfIMM0ZOMc8KSPnj60XqDK9hb3NtbR2haeRCkbswAG3HJ586bo1ACLWezErqS1hcRlpttCNRt2ndXgDgs6c58uOvXFWe1Sx3WqePZsZAyAvkFAD07+mKzS3FwhLCZlyMZDVxrmdEz+Jl4GB754FEaqzfuBlArs2kSyeIh8KQ/qnIJ+1SSB1X4H577TQvj3Lnc08hPXJZv1qRnuXILzyNjzZv1o2X94g/Gg9y0ROytIUYKB8W3pS55VZ2ywGDjrTvT7u5tNN1G4haNpYo4zGJhuUHf5Gs540l1JLPLsEjuWbYuBk88DyqqbGdmUjqZurFahlPcf8AslJ++cn+BZG+ytSUANLFuJHQnzAp57PpDDb3kgx4n4aQjBJ/h/WkT8SqefLj5UGlxZc5X4jFlRqrUNNPpukmePEPhqcBgrFWOCOCck57Hj5Y6VRqWmmAMrgJjHOOnkGxx9eKI0fX5BbrHLdeFs9wHwxjaB3OPShdY1htQ2xDwnVSrGUJtZuOhH+fOk0GoOowcbYZjX4/mKbRN2p28Y/jlUH7ivSo4g7Sy/zMTWA0qIvq9kev79M5+deiRDagX71eu/5VHxN6b8CfmVyJ5dTzVkdpDcwTQz8owx1x1PXPpXzDJHoKJt02xggdTg8YpF+oeIbnSp4I1g8dVyAqMUycHtx39aMFkkVt+FEYIUKA6sBlsDnPTnimGpy/g7SS7dfeiTIJIXjOPpQttceOkcyAoQEePb2OBRaGOciAu5GIJqWnWttpHiNdRyXZbiGP3tq4PLHsazlkv76tXchCkwfaCMjkdeKz9lZXAkJ2ZBUsCD2rp6e/KkMYndQcgrzANTUzXcMPALuq+90GTjn0rQLb3FuFtna2MJRYwYixZQp45754+9WWWlQn97IMt3+VHx2sS/Duwe3WtW7Xx8QdYZCfmQs7F0gDRHaduCNoIzQIia3vMRrbPI7qTJc9RtzwODwc9O/zxRdrrtjFJJDb6jEhOVkXdj0719ILSdMo8bjrlHzilK6grlsx22xmrClcT6+srtjAx0/TJNu0Hd3wpHOFz2zx9yazFs7RiSGONPxBZgsW9c8HBx/Nj0FM9W0hrhN8MuGAyOetZnwY5mZJY1dNu3DrnoM/LtTLWbE+Yoq7n+JvvZ/2ThvvZO8nvbX/AOIT+J+HZlYFAOBwTzkg9qz1hMmk27pf2kbTkD8LvlAkBxzuj67Rzzx5c0bpl9+Hn0CKOO9KqGX3LrahzI4IKY97AHmOCKzi2sal1iRUA/eNhQCRx15pAkt3HFAXqRfBaRjj3uM8c+8P96IvV26Fbn+W8k/NR+lD9JlCDhsk+8eOcjoPlRMxDaEy4ztuUOeedysateHQ/Mnpv6glrZyXocRMoKjJySKlfaVLFHG0kiYMgU7eSCf/AF0qFlcRRTPviRw4/jzgY57D6VfeanZyBl2WynbtyIjxnI8hTlrXB+BxBKtZXnudh0gGF2e+hQICW7/3oW4tPwkav+IjkLnGF6jjPPzq+3v4UEJ3K3hp4ePBPPmevNCaxfLOYxGiBASSVTaSenPXPSqrN5cZ6/qRgm2XQg/sDV2C54i74x7/AFrOwElDwevb/wB09Uo+gXokdkVpoVLKu4j4u1L7LTlnjdsmUBsBomGOg65IIP0otdgQvn9/6gbENhUAeo/toEgs9QZL+C6VYJUxEgGzJUDp2/Ss8Ru+IjI6VrfZiOP2itdSj8KK0wqRsYUyTlye/biiW9g1LYj1IHJ/ij/3pIa6jTWuthweIwKrLawRzMra3ktgXWPZsk594Z5FVRyNMTI5yzEk1qbj2GuXj2RX1u5GMblIqlfYjV4Ewv4eQA9VkI/qKOv8jpCchxkzLae0DqB+zoDazag9Axb7DNb9VAArLaJ7P6jZakJ7q3KxojZYMpGSMedajNJ6i1LbSUORgRmlSiYM40Y3HGelGIuE2r5dv70MuCyqfmT2/OiTz1+Q3D+n/qlbDCZn0mNhI5A6kD9M0sRJWYlIZdp4O1G6enFHXjMYWwCeATzzj06n7Ypdba0bA745dqM2Mbi2Plzwf84olLbQYN0LdSzVVKxMdhRip+IHn157Uv0+VH3xl2beTtBUjaOOMH5GjdQ12XWGW4lVlxHtUsVPHPYf3quKd1MQmuBKFBIwmNhPme9N0hWY5g3d61GJfKREox0zXJZxFayzdo0L/YZqi8kDLtB5zmhb6doLDe0DzROMbUG7I6HI8utHusVF5i9CF3mFjjEozI+1up3Dqfr9ab+yMSnWjIqjEUTHPY5wKZi201wwu7KCNicL4e5S3/8ARqzSU06EzS2JKb12upkLhSDxztGK59L5s5nc1FimkgfqOeuSvAPUVmpLEvrcluH8OPc0hYqWCjBJOPPk8VpLMiSNjkY3EdfXFUJFD+1bmSY3B3QogEA97nIOD2+H866F34zg1HnE+uNMg0mKxM1xKjjxDEhtmLPke8RlhgDn70iv7GOzKPBK7KW8NlZNhHuggdTkEd/StLqNnZXxt5b+K9kMK4jL3GMYPcDjPHell5Z20drcCzsL+PLeIzu+QWGRjHU5B7DypMERr7vcz6j3kLAngDvzwaIkiMel30bEHY1u2VOfMf3ofbjA8sfwnn3autAp0zUV4/0Ij27EVo8EH5Ei+4mfbHyPrRunae1wQ8ZA7l3Xg/8AbkY+vP0oG4wENGaDrQsv3JW1QFiyyzx7tpwOBXQ1JsFZNfcXp2l/uhs2lG3XMjI+AGO0AMvTn15z1pJdBcNzn3uKf6prZnjNqv4Sbdw0kUeGXB7EHHPNZy7PvHHTyrGi8pTNvc1ft3YWXBt2gXwPe4hA+eGpt7KxSSaYSisw8VhkAnPT1pKv/wAhuz53MX/i9ab2fguLfTI/w9zp6rJiQiWQlskDrzx8qp03Kw+f9Sku8Tgj9TER3N1BI34W8nt8kgiJyu7n0p7pk+rywnwtbvUz1G7P9TWdb/VYD+Y/1pzo0oRgucA01Zp6n5K5MUS514BjKLUdetm8MaxJJ72VZgMg/Y07t7/2nWS2ikvrWTxMMZDByB+QzSS892TfjAI61qLJZGSCR5CYvBBCA8FumK5mr0dAxhZ0NLc5zkxqt3ek7XlhdSef3JBx9GobW75tOsJbhF3OMBd3TcTjn071Ubswsw8PPbdniluvyXV9pdzDHHGSVBj2sQSQc4PbyxSdVaJ+IxGnbI5me0r2l1h9SSWa82wNJ4Z8WP3OvOMd62eq+1ukaWNj3InnAz4UGGOfU8AfXNeT3crXO2FVdQOWBJHPfg12GwJFENYJ5gQxmmv/APiHqMmRZWkEEfYyEuxHr0H5VnbrX9SuHLtImW+LZEFBr5tOOAcdPKuwWQZmBGD61oKolZb9zq+0esgDFwMDGB4a444q2H2p1mEHZcIDnJzGDmrl0ohRioNpjA/Ktg46mCue5J/a7WpEKPJGVIwR4Q5om19udXtwqiKBgq7RlO30IoVNO/m4rp01T1qmw4w0tSU/GOYv+IUhGLzSoJAeCUYj8iDXIvaTS7u8Oy3Nqj4Hh7AVz6kfpSGTTh2xRehad4l2xdQVQfnQhSinIhRY/U2ek3EUm4JOGwTtCnOBnjP0qGsvfqscthLdhQ2HS2fjHyHf1rT+zehxRaTEQozJ77ZHXPT8sUn9uA2n2aR23uzTEjcvBVR15/KjG4kbZXgAO7MQ22r6gozcz32EHJZWHfv9u9VXWvTF2H7SkRAGG0XLYOBx386yNzdSzPsa4lbHm5NSt7JZFzjJrCjEjEtwI2u7p3Ei2aNL4a7pHjUvsG0Z/vROgT/iLPU4skgW52569R/tSVYJrQmS3klhYDlo2KnH0qzTLh9L8do4zIs8LJ7x4GRgVGbImVUgyy8lUYU9W6UIjiKVZNqtt7N3qzTNMv8AXdRjt7chpB7zEnaqqP8AAK0B9hdZY+6LfPrL/tTx11AJWxgIHwueQIphnF04ZY40VRgKlU3PLGtFZexesRM29LcfKYGuT+xutMSVhhP/AOYVa67SgfmJXgt/USJ/9P3Y87mL/wAWqNlb5hztByfL0p5c+zl/p2g3BvI0Aa5jIKOGBxuB/rVFnEqQ7QAcH+1F09iWBihyMwGorIYAj1MrIPfb/uP9aMtG2sp8qs/ZjyFnEiDDfxZ8ziro9NuAoIC8jIY5HHHmPUUb6ioHG6Y+luIBCx1FieFDkZBB61p7UI9tmykmmVmKp4ygYA+Q6VkLIPBKYXxvXGQMc090HUzFfvaSxeCgTMZ37t478dsUrqhuTIh6CVcg9xsdOeIbpCWPc4rPe1etfsiGOG3x+ImBK7h8AHf19PWtdNeqyBUzJ6DrXmPttJ4vtHONrKEiQKrDp7uT+ZNc4DmMkxdYqZWLy5Zm5LHk07toFA+E/alWmDinYZVjGTWzJ6lFxFgZ8u1Acs+PWjnuE5AFAPIokyOKqXGkJJjFSbpVFrKu3k80XwyZznzqZklLCoMSBVzACh5XGetXKxIkg5z0HWnHs0qZmwDvyPqKRb/fxwfnWw9k9PL7RgAznt2HnUMg7noelMn7LtinQRKPsMVhf+ITkXbM3IWAAA+Z5rfwxxQQJBHwsYx+teYe287zNPKrgq7bQf8ApocO5wJ5y0e6UFemeaY2uEAGapWML0q8HgDHNEMCODCJmMibVI5qm+mEdqnA5PIP5VCNW3bsnGa5dr4wjXHQ81nE0ScTuiatfadLNLa3BiaQhTtRW936itRJqntbbxRTxOGiYIGZ4IwSWxgDB7k1h4GkR5BtJQ8Zx0oxdQYrtF1KWDA7d5wCOB9u1Fr0tNrZcCLWXW1j7TNhPrHthawPNJbwFUydzBc9lPGfPPSrv2h7bO7oIbFV3YAZh3IHUeuf864k3FzcZSS4nZT1BkYg+Wcn0H2FFwI+QS749XNHP8Vp/wDyIH6639zQalqPtJIkdrq34NbaUbv3PJLKeKFtwuw5x18qogVpoztkXcOgZiNw8snitPoFtpi2TftAkzGQnGDwMDFERatIu1eJR33tkzLm3u4lcyafcKULHqvQEZPXjGfzFdjjuYo2D2V4N+7OY+AcAHHpx1q4eOsjYubrad24GUkHOAfXoB9quWeRWf8AeN7/AMXrSD30/rudFfqP3FGovIL2Q7JImAX3XGDjFR/EzSRRXCPieJiFZhwcjofQ0fdWn4qd5priVpGAyWwenFDw6Z4e4fiAQf8ApORTqazT+MLEbNPeXLe480a/kvbYsFaKeM7XRux6/X51mfapHXVlmkJ/exgZPmOKbWSrp83ipvMb+7KD/wCX0z9j6VL2usfxOmPcRuu62985447gGksoWOw5EZwwA3DmJdNOOOKuu7tYuM0v0m4EilgefKqrx2aViWz6Crl54nWu2Yk5IWporvtZlZUPRmGAaqsLK8v7iFbaNXdydiNjDYHJ57U1u5dTsRs1OxkRem4rxj0PTH1qGQfMiAyAbecdqsiuCrDnHnmlxvbcnEUmzn4ZOn0q4q/heNtUoP41cEf1rM3kRi9ySuaDebcTg4oMX0LDCvnHJwelRW5hce7MmT2z2q8TORDIyWlVeTk16J7LXLC+hgiHwxknPbArzixuYvHUB0d8+6Ac5+lbP2Q1PTYpzdT3kPjsCixeIMhfPr6VRzNoBmehWs/i7jI2M5UA15/7RWxMRQjlD7wrV6fcx3RZoJVcBzjafrQntNZJgzNkCYHdjsaoTbzyuUpGzFfhFUpcISDuC/8AdUNWBgklVzhAeflS/wAKS8w7kxxnAVR1x51vGYuWxGqXUeDlgOfvXDOsgbHlgHyruj6bFvBmMrqxICoxyuP8NN4tBSTa0FneoeTkkc/Q1kkA4lgkiInlEO9QFEb46nBIoG5aEXWbdQqgjOPM1vtP9mCTLI+FRkIcTnd7p9Nv50ibSrUWriGFfFIYK2Tyc8Hr3xWlfniZZcwaAJnKj3B3NGwKHOc4QDJNCaOpaynEynaGKgjk5oqyRmh8Iq2d5JGOcCuutqsuSZzTWwbqSluEQYUE8cID/WtBpHivp8TRoMY5wB1+1Zia0uJncJbsu74nl4p9pE09lZLAqxsAScmcjrSOuet0ADCP6EvU5Yr6lb53Nz38x51Ww4znFEFMu3zqIjOTg1xszowddynkAjzqYkVR7uDnrmr1iw3OefWpeEhJ7fWpxJyYDc3AigdwjE4xhB1zSHUNRvL23FlM7bF5VAMBj2zWt8JcFcAg9agbG1Zg7Qxl+Me6KLXYEgbKyx4My2l2qrC0inuV2k81C9twHVV+J+MVfpamAS55UOT5c5PFfQTC51Es3IiGBnu3nTffMD6xGeg3Qttb8RYj4UEXhjAyMnj+x+9bu21K3dPekRVzyp6fasXoAVreUY5EpJOPPGOf87008MDuBSz2kHEMqAjMl7T2WkalEIo7KISE58WGMKw+oFZCX2XjE37u5YR+TLyK1TJ2zkfKvmj3AZ5rHmaX4hM5B7O2UEyud8i55V2GP1px+yNLI96xi2kc4HNXmAMchSM1YqyIMckY8s0zTeuPui9tLZ+2INQ9nLGR1NviAjumSG+Yo7RNPsYru2kW1WKSKUAnJPkOvcUX4W4lyo5HB6YqUdrNJcxrGQTuB2kdcc/2qedWcgdSCkqoJ7m8kAguoZ1/i/dt/UH8jTG5t0uLKSNgCSpIJ8+xpFqd3+HWzUDd4kyA58yafq2LYeeOtZzGRgzxX22sTbXkImGxpDyhHUDnOftSUllwzDB7Z/rW49oZE1DXp3cB0gHgx5XOD1Y/fA+lACxtixJtkbt8IqjcF4gWqJMn7Iabc3MMN1C6KIXJQk9+/H1NbRbe+Jyb6ROOkSAfnjNBezUKi33Ku0lf7n9K0lpbPMs6xgeII8qWGQDkdRTSLuGYu2c4EVPYNLCUmu7pw3UGZsH6A4oQeztkg6zHB497/atD+GZIm8XHijuoKj7UKRtGO9aAHqUyspGZ5xHBFZtLaxHAWRt2SM9atRwCDkE4rmuWVz+27x0fw/3hMY6qwODyP05oaK6KTeDdIIpccdNrfI9/61z3Xk4jqkYGYSSpb4eaJtwdrYkKjd0FUD3hlTwfIVdbiRVYKvG7+WhYPuEzLDt3MoHfipICDnAHzNWNhmbAOM+YqSxluvShwkgBxyuD611VZuQCMCrVRiOcV1V2t0P/AO1SSVZYdV+9d944wVz5YqzAD5K55866Ytw9zKE9z/WrkmMRCpldgwLyvtyeMZPar300x2lrPHHhQj+K698tkE/n96q1CKeOSWJ1lBBKqSvxEHHH2rV2ESPY2yuhGY1BBHfH/umrH2qCIqibmIMR6EXiuTG6HE6h0PkR/tTzBLEsDjyNHwaO0sQuY7bMY3YYEZwoy2B14B+1V7EwCFPI+x8qBYdxziGrGBiDgjJwuB618Pz7elXkLgYHUZrqqgPvAA9OaxCAypcL8Xu+nTNcZiOB9/WiRFmN2VCUzyw6fWueAwO3Y27sMHJqsZkzBHUkAttHrnmpQu8EiywgF17GiRbuRlY2IHkKujsZ5lVo4GYE8Hr/AFqxx1KPPco1ScXsCFjtcHG36dfkDWk8aaTQre5YETsgLYPGe5rOvH7+x124J3bl5BppaXhktEgmZkJQAd8YP6UZXz3Asu3qZ1IGCZBPUknPJ7k/Xn71zZnsefWi7i2Mcrgvlc+6RVe1iCN/yyKGc5hBjEbezbK1mdpBAbBwe47U4VyvIYjPHBxSDTboW0e1kLEksSPWjf2omzAjbPkcV0676woBnPsoctkRr40ijAc4+9VkZzjpSw6qFGWhJA/l5x619Fqih23g9eNv+9a+oqmfBYe5kNca/udUnntI1SMNgLI+GOODxyOecfmKDiuY7km2vIDG46rKODWhu4xJO0qj4mJA+tCzWcUq7JYNw6jnGK57OGOY6qFRFiWIQHwLgxp/KeRRVvHchCA0bDceeRXx09oz+4mkjHl1H2qcNre7Ti5TGe8ANV3LxD8LuOGGMn+tSG3HBHypk/8Apv8AM0OnxUHEYzBjwAMjzroA78/Kj/4h/wBtfSdR8qmJWYGqjnBxjzroUAk8cetMIOlTHwn51UmYqe2hlx4iLIQDgsBkVONNqlIkAHYU3HwtVUvwfUf1rXYxKhOn6hb2uni3k3k/vtyhAA29QoG7ORgqCcdautdQsbeSN1hP7uMR8Y95QysCfX4/Mc9xS8dG+dXL3rW8zGwZhkWo2ix2qnxf3LEsQoAkGTjIzxjPb1+dUy3sEljLbFn8R8kPtBC/Bxgnp7p568+pqK/BXE/1PoarcZoIJZbajBb2McTNLIwK7o2jXYQHDYHPfnJIJ7cCrm1W1cSRp47b1m/5hvjj8QqQMZ6DGDjHU4oNv9Q/I1B+o/zyq9xmdghl1qrH8VJDM8YZQkcYOCSVAaRh54H3IqgTQSWccMkxgdFVTjHQZ49Rzn554OarfrN/naoN/pH/ADtUDHMm0Su623ExdW4CqAT1bCgZPzxVBXjOc/KmUPwGqW+M1g9zYgIQbSTyB261wxKTyMGmY/06qb/U+lT3JA1RNjEOvu447muEDzzR8Xwn5H+1Tf4R8q1KMW9Ohx5471AqGHQUx/Q/2ri9qkrMVlMYwRUWjXrgUzf/AEzVA61JID4ansorkcWAeU60zTqfkamnSpLn/9k="/>
          <p:cNvSpPr>
            <a:spLocks noChangeAspect="1" noChangeArrowheads="1"/>
          </p:cNvSpPr>
          <p:nvPr/>
        </p:nvSpPr>
        <p:spPr bwMode="auto">
          <a:xfrm>
            <a:off x="168275" y="-715963"/>
            <a:ext cx="1943100" cy="149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AutoShape 22" descr="data:image/jpg;base64,/9j/4AAQSkZJRgABAQAAAQABAAD/2wBDAAkGBwgHBgkIBwgKCgkLDRYPDQwMDRsUFRAWIB0iIiAdHx8kKDQsJCYxJx8fLT0tMTU3Ojo6Iys/RD84QzQ5Ojf/2wBDAQoKCg0MDRoPDxo3JR8lNzc3Nzc3Nzc3Nzc3Nzc3Nzc3Nzc3Nzc3Nzc3Nzc3Nzc3Nzc3Nzc3Nzc3Nzc3Nzc3Nzf/wAARCACpANwDASIAAhEBAxEB/8QAGwAAAgMBAQEAAAAAAAAAAAAABAUCAwYBBwD/xABAEAACAQMDAgMGAwcCBgAHAAABAgMABBEFEiExQRNRYQYiMnGBkRSh0RUjQlKxwfAz4QckYnKy8SU1NkODkqL/xAAZAQACAwEAAAAAAAAAAAAAAAADBAABAgX/xAAqEQACAgEEAgEEAgIDAAAAAAABAgADEQQSITETQWEUIjJRBXEjwTNCUv/aAAwDAQACEQMRAD8AxV5b3EkblUlJU84z50o8OZH95ZBk8ZzWzXaVmQSxE5bOD6sfP1H1pU7FLhhlPCzlG4zu97Pfypj6twfxhV0Vbf8AbEFtyxiALHkdzTOHXtWVQiXPuDAClBggcDNUXUhIgO4lhEuTnr14p/Yezdpe24SLUke9MPjGNEzGo8ifOmFsV0DMO4pZUUcopziBJrd+88cssiyOiMi7lHKtjOfpxmiZtfupliWSKJtsqyZ28krjjr045q+y9mDc2dsZLmOK7uYzJBEYydwHPJzx1FQ072ZubmCKSa6ht5Z2KwxyAnxCuc9OnTNTNczhxK5PaEtFJJJp1o+cnOwd/wDP6eVINZvzqY3Q2EcCxMxdoRxhumcduDWhs/Z251CNl/F2kUyzNGYJHIcEdegNZ3VoJNOvnhWVPGikKmSEnBOOcHy/St1hc/b3MPuxz1NN7D6Kl5pF5cSoHkclLf0IHJ+5FLrnd4e3cc98Gmegxt4FoPFTMy7pQwwz/LFEXcCDw4VJUyoSzIAuRuA7fOkV1O1yWnQOkLIoEz9mrD+JuvmaU3RbxiNzdf5jWsh0+BBLuZgqkgYYeZ9KVTaXA1wyLK4O7LDOTjn0pkaysHnMXOgtIwMSvTAy27NuYcZyWNHnUtHbAOpapEypt28MucDcMEHPI7/71yW2S1scxlsPHv8AePnWSckzn1aioEvG4dRe3fQdhm4R7CG3mVNWuEtm2neY8lzznHu8YBI7Zz5VRBe2bahsOu3skTxOSwTBLsQdvToefsOeTS27XbpiDzFK9NGbyMd81oVDB5mWsORNbfXVotyPD9o54mDBgssYKg7wc8r5lj5/IZpFkkXhE/igyMfEX3Q3PXFA66pF4flTPR1imsljERV+BuQ5DHPcE/0xVFRWu6Wp8j7ZGfSLjTvwNxM7EXabgBkFOAcH7n7Ut1rcJh7zdPM1r76+uNaeK1eJFSGUA7YtvvYI4JY+79DSXXtPEqK1tsKAgEksS5LY8ux9BS1GrU/meYzbo3wdoiCwdhIMs33NaWLcUBDE5/6qT2mlzB4mSSNt+CAM9xny+daFdJuGh35xtUkjPl1oz31HozCaa5e1hGlxP4zSiWCN4sFfGYjOeDjkVHVbeWWzffqFjmOPJ2OSXAJbAH0PT9KVSPtUqfeP50GzKwC7e2OtZ8ILbpRswMCaOD8eMSi60peRIUJJwfj/AKswPy+VRtHv54beWOfTgDGoKMxzwSBu9ff69TxWVMCKD7vujzHIqpoVxzjy5ANb8WfcHuMfa6l4NMm8V9OZNsZzDkNw2Bt7fMfPypDaq5j4DNzyc1GKCMyqzDcvVlU7SR8+3bsaOiFtg4aUDPRlGR9jVg7OBIV3TVyQSpcxRzaVaO00rbQjABsKcjkeeW+dK7nTGEh3+zySNlRvikQdsHIyM8gn689BVIt7vCzxxy+GSVDoDjPcZH+c0HqdzexjdBd3CFT0WZuo9M+ZP3oark4BhGOBnBkb2JIZIwlk9opiUlHYNkgnLA5P27dK1NrrOgx6WbKBby38Rf3rRKoZzjnJ/SsA17dSHfPM8hUBcu2cAZOPzNanSNGa70C51Bw/iJkxIONwAGc/TNatCqo3GZryWOI9032g05YrC4uzOt1YRNGIlj92TIAznt0/OrNP1zTprewmv7hoJrF3OwIW8XII4I6dutY8RqV3Y7jkDmrEiUkn3h9anhXEsWHM0OlajaLcazq00kcV24c2sbA5ycnjzPQVjrvJkVifeLHJ8z50xmiVUyCScYGar0Sz/a+tW9rINse4vIVODgCtqAgLCDclsLNVoMVv+Hsnd4RNEr5USrye3Of8zVbRzSTeFHdRL4RQZcjgMRnk+R64prdabdy3bLb/AIa3jQgKZSmSAMH3cE8kD5ULqzx2dzH+ItbabdAFO0bQGyMsPXoPlmufVtZzxHnZ1UYM+t7K5eIFJrJzIQQcn3SyFvP1wfWlR02+kczRPZnIwxDNnG3dj6Bu3P2o59QsHWN/2VEFRiWQMcNxjHyzz9KWDUtE8YK2iDd5+IfX9R86YFIPqCbUOMfdLNajmtrNI7nw9wgXb4ZyNpzjmsaoBuMYzzWt1+W3ayT8JbmBNmNobPPn9sD6VnLSxuWi/G+CxthJ4ZkyMBvKm6dqV46il5ax89xtqQxYRj0pTpY/51D5Gp6trtoQtvFvlZeCyL7v371Vo0iS3S7Gz3IIwRUSxcEZlOjZBl/tCuL36Uf7PACNcnA3jJ8uaE9ol/5v1xTP2Y8EJuuHaOIA5ZVDEHBxwfXFS0f4sS6mK3ZEYeFdWk00jsZSt1hE5yVC7iR5DB/I0NqHiyRtHb2k8qgB8IQSPezyM9Miu3axapei1tr67eAHfN4gC5bgADAyOhzVF17L29sviwyBJecOhII/zP8AWuKWRG2kTtobnTcGgngXKRtE9jeoSpBbZuI4x9cbh960UMsiQOxtbhR4To25MbTuHX5d6RaffQXEGdR1u6huPFYsgjDDHHPw9cqOp7Y4609NzbfhpSNbkkEkbqQYQN3OQvwjjOfl2xTQpQgFYodXaCQTE9iFGrRySWb3aeISIB/9w4/WtXPaWd1f6Ra6ja26XpkZpUhUhQgDFUJ7nhePQ1kbe8vLG7Se0fEq5CNtB68dPrV2oa7rFz4aXc75icSRgIFKsOh4+tMuhY8GKqwHc0q2dpqv4Ke8t4UkW/eHCIFDopbAPbsP8NAaxKq6bHqjW9ut1a37xIPDwCgyACBjP+1INQ1vUr2WKS5uWZom3JtAUK3nx3qu/wBU1DVXT8bcNKI/hBAAB8+O9ZFLDHMvyrHntdcSrp9laTxQrcyjx5fDj2hewX8z9qycUIIYk4O7yo+/1C41CZZL6UyyAbd2AOPpV2myWSwutzO8bh+Aqg8YHnRFG0YMwzAniV6et02qWskd7MkRkXMKn3evNJbsCS8uWVicysefmaf+zZ8SeA/yyE/bJpCjLvJkYjcxOQM88kUJQBe39CMDmoZnDDuTYcBSd2OxPnTODWtWtojFDfSiPGCjbSMdO9H2d8kqIsccUuwKMMMdMevp+dTupLUMGurC3VDhU2+76nkgZ+f60Jr8nDJmbFeBkGJIL2SKMx7Izu4y0YJA9PKnttBaube3/Eul5JAsxQx5Xac981nwpV3jOCR0wQR6cj51tlh23LrtXK7EB68KigAj5iq1VrIV2nGZvT1q+dw6iq405zGMSKMnGWHTrz1PHFC6VBdabfeNBLGTIFTjybn+1PzaMWYg43Dbn5Aj+9AXdhLbSR3AfcgVUxjHK9/tS7aq0qVzGBpqRhscx0twqRbZFO9h1wf70mvrmW4uHikAKQjAY9ef/VWPPK5EwC4B4GPKgllM93PIR7oYKuflWNJnyCTV7fHLmJ/Dk98UnhQtdBuo3U5mG23IpbaLm49M9K7azjOORDdW8E2QWSQxyfwsw3IR645H5/IV2e8tYvYebSxBIJ/DMm5CpO4tnf1z0486F9oD+6FFxi5SWWRLRTsslkDkDcwPRST2OCPSkdZuCgDn3HtIEZ23HHqJ9L9io7+JnLpGSm5F8YZPTrx86qXSf2bqtmkbCQO7KHVtwYD/AAGtjbBP2fBKoWNyvvMRzgD4SfP0oS9lt4tYtIQiIpUSMSAMDIzx5n9a59bsH47jz0ptiT2itZ2uRticnb2UmrdIUraSA/I051WdVlhM8yb9678Ht7x+3Sl1jgpMVIILEgjvzXVqvd8qw4nNv06V4ZWyYLpSOuqyNG2HcAFCcZHn/npWi5ud0cpOMHGB5GsyJGtr0Txjd4Z+HPUHr8z3psdRgbLISzbshCTn548q5+tQi3Mf0VgNeDM/rTQLIlvGAsiM5fHrjH96K0512LHIBn+by+lV6nAJb2RmXfIMM0ZOMc8KSPnj60XqDK9hb3NtbR2haeRCkbswAG3HJ586bo1ACLWezErqS1hcRlpttCNRt2ndXgDgs6c58uOvXFWe1Sx3WqePZsZAyAvkFAD07+mKzS3FwhLCZlyMZDVxrmdEz+Jl4GB754FEaqzfuBlArs2kSyeIh8KQ/qnIJ+1SSB1X4H577TQvj3Lnc08hPXJZv1qRnuXILzyNjzZv1o2X94g/Gg9y0ROytIUYKB8W3pS55VZ2ywGDjrTvT7u5tNN1G4haNpYo4zGJhuUHf5Gs540l1JLPLsEjuWbYuBk88DyqqbGdmUjqZurFahlPcf8AslJ++cn+BZG+ytSUANLFuJHQnzAp57PpDDb3kgx4n4aQjBJ/h/WkT8SqefLj5UGlxZc5X4jFlRqrUNNPpukmePEPhqcBgrFWOCOCck57Hj5Y6VRqWmmAMrgJjHOOnkGxx9eKI0fX5BbrHLdeFs9wHwxjaB3OPShdY1htQ2xDwnVSrGUJtZuOhH+fOk0GoOowcbYZjX4/mKbRN2p28Y/jlUH7ivSo4g7Sy/zMTWA0qIvq9kev79M5+deiRDagX71eu/5VHxN6b8CfmVyJ5dTzVkdpDcwTQz8owx1x1PXPpXzDJHoKJt02xggdTg8YpF+oeIbnSp4I1g8dVyAqMUycHtx39aMFkkVt+FEYIUKA6sBlsDnPTnimGpy/g7SS7dfeiTIJIXjOPpQttceOkcyAoQEePb2OBRaGOciAu5GIJqWnWttpHiNdRyXZbiGP3tq4PLHsazlkv76tXchCkwfaCMjkdeKz9lZXAkJ2ZBUsCD2rp6e/KkMYndQcgrzANTUzXcMPALuq+90GTjn0rQLb3FuFtna2MJRYwYixZQp45754+9WWWlQn97IMt3+VHx2sS/Duwe3WtW7Xx8QdYZCfmQs7F0gDRHaduCNoIzQIia3vMRrbPI7qTJc9RtzwODwc9O/zxRdrrtjFJJDb6jEhOVkXdj0719ILSdMo8bjrlHzilK6grlsx22xmrClcT6+srtjAx0/TJNu0Hd3wpHOFz2zx9yazFs7RiSGONPxBZgsW9c8HBx/Nj0FM9W0hrhN8MuGAyOetZnwY5mZJY1dNu3DrnoM/LtTLWbE+Yoq7n+JvvZ/2ThvvZO8nvbX/AOIT+J+HZlYFAOBwTzkg9qz1hMmk27pf2kbTkD8LvlAkBxzuj67Rzzx5c0bpl9+Hn0CKOO9KqGX3LrahzI4IKY97AHmOCKzi2sal1iRUA/eNhQCRx15pAkt3HFAXqRfBaRjj3uM8c+8P96IvV26Fbn+W8k/NR+lD9JlCDhsk+8eOcjoPlRMxDaEy4ztuUOeedysateHQ/Mnpv6glrZyXocRMoKjJySKlfaVLFHG0kiYMgU7eSCf/AF0qFlcRRTPviRw4/jzgY57D6VfeanZyBl2WynbtyIjxnI8hTlrXB+BxBKtZXnudh0gGF2e+hQICW7/3oW4tPwkav+IjkLnGF6jjPPzq+3v4UEJ3K3hp4ePBPPmevNCaxfLOYxGiBASSVTaSenPXPSqrN5cZ6/qRgm2XQg/sDV2C54i74x7/AFrOwElDwevb/wB09Uo+gXokdkVpoVLKu4j4u1L7LTlnjdsmUBsBomGOg65IIP0otdgQvn9/6gbENhUAeo/toEgs9QZL+C6VYJUxEgGzJUDp2/Ss8Ru+IjI6VrfZiOP2itdSj8KK0wqRsYUyTlye/biiW9g1LYj1IHJ/ij/3pIa6jTWuthweIwKrLawRzMra3ktgXWPZsk594Z5FVRyNMTI5yzEk1qbj2GuXj2RX1u5GMblIqlfYjV4Ewv4eQA9VkI/qKOv8jpCchxkzLae0DqB+zoDazag9Axb7DNb9VAArLaJ7P6jZakJ7q3KxojZYMpGSMedajNJ6i1LbSUORgRmlSiYM40Y3HGelGIuE2r5dv70MuCyqfmT2/OiTz1+Q3D+n/qlbDCZn0mNhI5A6kD9M0sRJWYlIZdp4O1G6enFHXjMYWwCeATzzj06n7Ypdba0bA745dqM2Mbi2Plzwf84olLbQYN0LdSzVVKxMdhRip+IHn157Uv0+VH3xl2beTtBUjaOOMH5GjdQ12XWGW4lVlxHtUsVPHPYf3quKd1MQmuBKFBIwmNhPme9N0hWY5g3d61GJfKREox0zXJZxFayzdo0L/YZqi8kDLtB5zmhb6doLDe0DzROMbUG7I6HI8utHusVF5i9CF3mFjjEozI+1up3Dqfr9ab+yMSnWjIqjEUTHPY5wKZi201wwu7KCNicL4e5S3/8ARqzSU06EzS2JKb12upkLhSDxztGK59L5s5nc1FimkgfqOeuSvAPUVmpLEvrcluH8OPc0hYqWCjBJOPPk8VpLMiSNjkY3EdfXFUJFD+1bmSY3B3QogEA97nIOD2+H866F34zg1HnE+uNMg0mKxM1xKjjxDEhtmLPke8RlhgDn70iv7GOzKPBK7KW8NlZNhHuggdTkEd/StLqNnZXxt5b+K9kMK4jL3GMYPcDjPHell5Z20drcCzsL+PLeIzu+QWGRjHU5B7DypMERr7vcz6j3kLAngDvzwaIkiMel30bEHY1u2VOfMf3ofbjA8sfwnn3autAp0zUV4/0Ij27EVo8EH5Ei+4mfbHyPrRunae1wQ8ZA7l3Xg/8AbkY+vP0oG4wENGaDrQsv3JW1QFiyyzx7tpwOBXQ1JsFZNfcXp2l/uhs2lG3XMjI+AGO0AMvTn15z1pJdBcNzn3uKf6prZnjNqv4Sbdw0kUeGXB7EHHPNZy7PvHHTyrGi8pTNvc1ft3YWXBt2gXwPe4hA+eGpt7KxSSaYSisw8VhkAnPT1pKv/wAhuz53MX/i9ab2fguLfTI/w9zp6rJiQiWQlskDrzx8qp03Kw+f9Sku8Tgj9TER3N1BI34W8nt8kgiJyu7n0p7pk+rywnwtbvUz1G7P9TWdb/VYD+Y/1pzo0oRgucA01Zp6n5K5MUS514BjKLUdetm8MaxJJ72VZgMg/Y07t7/2nWS2ikvrWTxMMZDByB+QzSS892TfjAI61qLJZGSCR5CYvBBCA8FumK5mr0dAxhZ0NLc5zkxqt3ek7XlhdSef3JBx9GobW75tOsJbhF3OMBd3TcTjn071Ubswsw8PPbdniluvyXV9pdzDHHGSVBj2sQSQc4PbyxSdVaJ+IxGnbI5me0r2l1h9SSWa82wNJ4Z8WP3OvOMd62eq+1ukaWNj3InnAz4UGGOfU8AfXNeT3crXO2FVdQOWBJHPfg12GwJFENYJ5gQxmmv/APiHqMmRZWkEEfYyEuxHr0H5VnbrX9SuHLtImW+LZEFBr5tOOAcdPKuwWQZmBGD61oKolZb9zq+0esgDFwMDGB4a444q2H2p1mEHZcIDnJzGDmrl0ohRioNpjA/Ktg46mCue5J/a7WpEKPJGVIwR4Q5om19udXtwqiKBgq7RlO30IoVNO/m4rp01T1qmw4w0tSU/GOYv+IUhGLzSoJAeCUYj8iDXIvaTS7u8Oy3Nqj4Hh7AVz6kfpSGTTh2xRehad4l2xdQVQfnQhSinIhRY/U2ek3EUm4JOGwTtCnOBnjP0qGsvfqscthLdhQ2HS2fjHyHf1rT+zehxRaTEQozJ77ZHXPT8sUn9uA2n2aR23uzTEjcvBVR15/KjG4kbZXgAO7MQ22r6gozcz32EHJZWHfv9u9VXWvTF2H7SkRAGG0XLYOBx386yNzdSzPsa4lbHm5NSt7JZFzjJrCjEjEtwI2u7p3Ei2aNL4a7pHjUvsG0Z/vROgT/iLPU4skgW52569R/tSVYJrQmS3klhYDlo2KnH0qzTLh9L8do4zIs8LJ7x4GRgVGbImVUgyy8lUYU9W6UIjiKVZNqtt7N3qzTNMv8AXdRjt7chpB7zEnaqqP8AAK0B9hdZY+6LfPrL/tTx11AJWxgIHwueQIphnF04ZY40VRgKlU3PLGtFZexesRM29LcfKYGuT+xutMSVhhP/AOYVa67SgfmJXgt/USJ/9P3Y87mL/wAWqNlb5hztByfL0p5c+zl/p2g3BvI0Aa5jIKOGBxuB/rVFnEqQ7QAcH+1F09iWBihyMwGorIYAj1MrIPfb/uP9aMtG2sp8qs/ZjyFnEiDDfxZ8ziro9NuAoIC8jIY5HHHmPUUb6ioHG6Y+luIBCx1FieFDkZBB61p7UI9tmykmmVmKp4ygYA+Q6VkLIPBKYXxvXGQMc090HUzFfvaSxeCgTMZ37t478dsUrqhuTIh6CVcg9xsdOeIbpCWPc4rPe1etfsiGOG3x+ImBK7h8AHf19PWtdNeqyBUzJ6DrXmPttJ4vtHONrKEiQKrDp7uT+ZNc4DmMkxdYqZWLy5Zm5LHk07toFA+E/alWmDinYZVjGTWzJ6lFxFgZ8u1Acs+PWjnuE5AFAPIokyOKqXGkJJjFSbpVFrKu3k80XwyZznzqZklLCoMSBVzACh5XGetXKxIkg5z0HWnHs0qZmwDvyPqKRb/fxwfnWw9k9PL7RgAznt2HnUMg7noelMn7LtinQRKPsMVhf+ITkXbM3IWAAA+Z5rfwxxQQJBHwsYx+teYe287zNPKrgq7bQf8ApocO5wJ5y0e6UFemeaY2uEAGapWML0q8HgDHNEMCODCJmMibVI5qm+mEdqnA5PIP5VCNW3bsnGa5dr4wjXHQ81nE0ScTuiatfadLNLa3BiaQhTtRW936itRJqntbbxRTxOGiYIGZ4IwSWxgDB7k1h4GkR5BtJQ8Zx0oxdQYrtF1KWDA7d5wCOB9u1Fr0tNrZcCLWXW1j7TNhPrHthawPNJbwFUydzBc9lPGfPPSrv2h7bO7oIbFV3YAZh3IHUeuf864k3FzcZSS4nZT1BkYg+Wcn0H2FFwI+QS749XNHP8Vp/wDyIH6639zQalqPtJIkdrq34NbaUbv3PJLKeKFtwuw5x18qogVpoztkXcOgZiNw8snitPoFtpi2TftAkzGQnGDwMDFERatIu1eJR33tkzLm3u4lcyafcKULHqvQEZPXjGfzFdjjuYo2D2V4N+7OY+AcAHHpx1q4eOsjYubrad24GUkHOAfXoB9quWeRWf8AeN7/AMXrSD30/rudFfqP3FGovIL2Q7JImAX3XGDjFR/EzSRRXCPieJiFZhwcjofQ0fdWn4qd5priVpGAyWwenFDw6Z4e4fiAQf8ApORTqazT+MLEbNPeXLe480a/kvbYsFaKeM7XRux6/X51mfapHXVlmkJ/exgZPmOKbWSrp83ipvMb+7KD/wCX0z9j6VL2usfxOmPcRuu62985447gGksoWOw5EZwwA3DmJdNOOOKuu7tYuM0v0m4EilgefKqrx2aViWz6Crl54nWu2Yk5IWporvtZlZUPRmGAaqsLK8v7iFbaNXdydiNjDYHJ57U1u5dTsRs1OxkRem4rxj0PTH1qGQfMiAyAbecdqsiuCrDnHnmlxvbcnEUmzn4ZOn0q4q/heNtUoP41cEf1rM3kRi9ySuaDebcTg4oMX0LDCvnHJwelRW5hce7MmT2z2q8TORDIyWlVeTk16J7LXLC+hgiHwxknPbArzixuYvHUB0d8+6Ac5+lbP2Q1PTYpzdT3kPjsCixeIMhfPr6VRzNoBmehWs/i7jI2M5UA15/7RWxMRQjlD7wrV6fcx3RZoJVcBzjafrQntNZJgzNkCYHdjsaoTbzyuUpGzFfhFUpcISDuC/8AdUNWBgklVzhAeflS/wAKS8w7kxxnAVR1x51vGYuWxGqXUeDlgOfvXDOsgbHlgHyruj6bFvBmMrqxICoxyuP8NN4tBSTa0FneoeTkkc/Q1kkA4lgkiInlEO9QFEb46nBIoG5aEXWbdQqgjOPM1vtP9mCTLI+FRkIcTnd7p9Nv50ibSrUWriGFfFIYK2Tyc8Hr3xWlfniZZcwaAJnKj3B3NGwKHOc4QDJNCaOpaynEynaGKgjk5oqyRmh8Iq2d5JGOcCuutqsuSZzTWwbqSluEQYUE8cID/WtBpHivp8TRoMY5wB1+1Zia0uJncJbsu74nl4p9pE09lZLAqxsAScmcjrSOuet0ADCP6EvU5Yr6lb53Nz38x51Ww4znFEFMu3zqIjOTg1xszowddynkAjzqYkVR7uDnrmr1iw3OefWpeEhJ7fWpxJyYDc3AigdwjE4xhB1zSHUNRvL23FlM7bF5VAMBj2zWt8JcFcAg9agbG1Zg7Qxl+Me6KLXYEgbKyx4My2l2qrC0inuV2k81C9twHVV+J+MVfpamAS55UOT5c5PFfQTC51Es3IiGBnu3nTffMD6xGeg3Qttb8RYj4UEXhjAyMnj+x+9bu21K3dPekRVzyp6fasXoAVreUY5EpJOPPGOf87008MDuBSz2kHEMqAjMl7T2WkalEIo7KISE58WGMKw+oFZCX2XjE37u5YR+TLyK1TJ2zkfKvmj3AZ5rHmaX4hM5B7O2UEyud8i55V2GP1px+yNLI96xi2kc4HNXmAMchSM1YqyIMckY8s0zTeuPui9tLZ+2INQ9nLGR1NviAjumSG+Yo7RNPsYru2kW1WKSKUAnJPkOvcUX4W4lyo5HB6YqUdrNJcxrGQTuB2kdcc/2qedWcgdSCkqoJ7m8kAguoZ1/i/dt/UH8jTG5t0uLKSNgCSpIJ8+xpFqd3+HWzUDd4kyA58yafq2LYeeOtZzGRgzxX22sTbXkImGxpDyhHUDnOftSUllwzDB7Z/rW49oZE1DXp3cB0gHgx5XOD1Y/fA+lACxtixJtkbt8IqjcF4gWqJMn7Iabc3MMN1C6KIXJQk9+/H1NbRbe+Jyb6ROOkSAfnjNBezUKi33Ku0lf7n9K0lpbPMs6xgeII8qWGQDkdRTSLuGYu2c4EVPYNLCUmu7pw3UGZsH6A4oQeztkg6zHB497/atD+GZIm8XHijuoKj7UKRtGO9aAHqUyspGZ5xHBFZtLaxHAWRt2SM9atRwCDkE4rmuWVz+27x0fw/3hMY6qwODyP05oaK6KTeDdIIpccdNrfI9/61z3Xk4jqkYGYSSpb4eaJtwdrYkKjd0FUD3hlTwfIVdbiRVYKvG7+WhYPuEzLDt3MoHfipICDnAHzNWNhmbAOM+YqSxluvShwkgBxyuD611VZuQCMCrVRiOcV1V2t0P/AO1SSVZYdV+9d944wVz5YqzAD5K55866Ytw9zKE9z/WrkmMRCpldgwLyvtyeMZPar300x2lrPHHhQj+K698tkE/n96q1CKeOSWJ1lBBKqSvxEHHH2rV2ESPY2yuhGY1BBHfH/umrH2qCIqibmIMR6EXiuTG6HE6h0PkR/tTzBLEsDjyNHwaO0sQuY7bMY3YYEZwoy2B14B+1V7EwCFPI+x8qBYdxziGrGBiDgjJwuB618Pz7elXkLgYHUZrqqgPvAA9OaxCAypcL8Xu+nTNcZiOB9/WiRFmN2VCUzyw6fWueAwO3Y27sMHJqsZkzBHUkAttHrnmpQu8EiywgF17GiRbuRlY2IHkKujsZ5lVo4GYE8Hr/AFqxx1KPPco1ScXsCFjtcHG36dfkDWk8aaTQre5YETsgLYPGe5rOvH7+x124J3bl5BppaXhktEgmZkJQAd8YP6UZXz3Asu3qZ1IGCZBPUknPJ7k/Xn71zZnsefWi7i2Mcrgvlc+6RVe1iCN/yyKGc5hBjEbezbK1mdpBAbBwe47U4VyvIYjPHBxSDTboW0e1kLEksSPWjf2omzAjbPkcV0676woBnPsoctkRr40ijAc4+9VkZzjpSw6qFGWhJA/l5x619Fqih23g9eNv+9a+oqmfBYe5kNca/udUnntI1SMNgLI+GOODxyOecfmKDiuY7km2vIDG46rKODWhu4xJO0qj4mJA+tCzWcUq7JYNw6jnGK57OGOY6qFRFiWIQHwLgxp/KeRRVvHchCA0bDceeRXx09oz+4mkjHl1H2qcNre7Ti5TGe8ANV3LxD8LuOGGMn+tSG3HBHypk/8Apv8AM0OnxUHEYzBjwAMjzroA78/Kj/4h/wBtfSdR8qmJWYGqjnBxjzroUAk8cetMIOlTHwn51UmYqe2hlx4iLIQDgsBkVONNqlIkAHYU3HwtVUvwfUf1rXYxKhOn6hb2uni3k3k/vtyhAA29QoG7ORgqCcdautdQsbeSN1hP7uMR8Y95QysCfX4/Mc9xS8dG+dXL3rW8zGwZhkWo2ix2qnxf3LEsQoAkGTjIzxjPb1+dUy3sEljLbFn8R8kPtBC/Bxgnp7p568+pqK/BXE/1PoarcZoIJZbajBb2McTNLIwK7o2jXYQHDYHPfnJIJ7cCrm1W1cSRp47b1m/5hvjj8QqQMZ6DGDjHU4oNv9Q/I1B+o/zyq9xmdghl1qrH8VJDM8YZQkcYOCSVAaRh54H3IqgTQSWccMkxgdFVTjHQZ49Rzn554OarfrN/naoN/pH/ADtUDHMm0Su623ExdW4CqAT1bCgZPzxVBXjOc/KmUPwGqW+M1g9zYgIQbSTyB261wxKTyMGmY/06qb/U+lT3JA1RNjEOvu447muEDzzR8Xwn5H+1Tf4R8q1KMW9Ohx5471AqGHQUx/Q/2ri9qkrMVlMYwRUWjXrgUzf/AEzVA61JID4ansorkcWAeU60zTqfkamnSpLn/9k="/>
          <p:cNvSpPr>
            <a:spLocks noChangeAspect="1" noChangeArrowheads="1"/>
          </p:cNvSpPr>
          <p:nvPr/>
        </p:nvSpPr>
        <p:spPr bwMode="auto">
          <a:xfrm>
            <a:off x="168275" y="-715963"/>
            <a:ext cx="1943100" cy="149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03" name="Picture 24" descr="http://central.showpig.com/Int/breeders/Graber/Females/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259772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838200"/>
          </a:xfrm>
        </p:spPr>
        <p:txBody>
          <a:bodyPr/>
          <a:lstStyle/>
          <a:p>
            <a:r>
              <a:rPr lang="en-US" sz="4000" dirty="0" smtClean="0"/>
              <a:t>What animals are used for production purposes?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4419600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Beef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Dairy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Sheep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Swine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Dairy goats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Horses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Rabbits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Fish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Fur-Bearing animals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Poultry</a:t>
            </a:r>
          </a:p>
        </p:txBody>
      </p:sp>
      <p:pic>
        <p:nvPicPr>
          <p:cNvPr id="187396" name="Picture 4" descr="an02542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19800" y="2133600"/>
            <a:ext cx="2693276" cy="2603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7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7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7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7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7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autoUpdateAnimBg="0"/>
      <p:bldP spid="18739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Tame Wild Animal</a:t>
            </a:r>
          </a:p>
        </p:txBody>
      </p:sp>
      <p:sp>
        <p:nvSpPr>
          <p:cNvPr id="10250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221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wild animal that has adapted </a:t>
            </a:r>
            <a:r>
              <a:rPr lang="en-US" sz="4400" b="1" u="sng" dirty="0" smtClean="0">
                <a:latin typeface="Times New Roman" pitchFamily="18" charset="0"/>
                <a:cs typeface="Times New Roman" pitchFamily="18" charset="0"/>
              </a:rPr>
              <a:t>behaviorally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to be useful to humans.</a:t>
            </a:r>
          </a:p>
          <a:p>
            <a:pPr marL="0" indent="0" eaLnBrk="1" hangingPunct="1">
              <a:buNone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Example: bottle feeding a baby raccoon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Genetically=Wild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Behaviorally=Domestic</a:t>
            </a:r>
          </a:p>
        </p:txBody>
      </p:sp>
      <p:pic>
        <p:nvPicPr>
          <p:cNvPr id="10251" name="Picture 12" descr="http://gotpetsonline.com/pictures-gallery/small-animal-pictures-breeders-babies/raccoon-pictures-breeders-babies/pictures/raccoon-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124200"/>
            <a:ext cx="2590800" cy="211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Feral Animal</a:t>
            </a:r>
          </a:p>
        </p:txBody>
      </p:sp>
      <p:sp>
        <p:nvSpPr>
          <p:cNvPr id="11274" name="Rectangle 3"/>
          <p:cNvSpPr>
            <a:spLocks noGrp="1" noChangeArrowheads="1"/>
          </p:cNvSpPr>
          <p:nvPr>
            <p:ph idx="1"/>
          </p:nvPr>
        </p:nvSpPr>
        <p:spPr>
          <a:xfrm>
            <a:off x="0" y="1676400"/>
            <a:ext cx="8686800" cy="39925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4400" b="1" u="sng" dirty="0" smtClean="0">
                <a:latin typeface="Times New Roman" pitchFamily="18" charset="0"/>
                <a:cs typeface="Times New Roman" pitchFamily="18" charset="0"/>
              </a:rPr>
              <a:t>previously domestic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animal that returned to the wild</a:t>
            </a:r>
          </a:p>
          <a:p>
            <a:pPr marL="457200" lvl="1" indent="0" eaLnBrk="1" hangingPunct="1">
              <a:buNone/>
            </a:pPr>
            <a:endParaRPr lang="en-US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0" eaLnBrk="1" hangingPunct="1">
              <a:buNone/>
            </a:pP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Example: Feral Cat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Genetically=Domestic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Behaviorally= Wild</a:t>
            </a:r>
          </a:p>
        </p:txBody>
      </p:sp>
      <p:pic>
        <p:nvPicPr>
          <p:cNvPr id="11275" name="Picture 12" descr="http://3.bp.blogspot.com/_XFayf7aMv1M/TLni703NbyI/AAAAAAAABlg/g_qpBMvDRs0/s1600/feral+c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590800"/>
            <a:ext cx="2330450" cy="265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32004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dirty="0" smtClean="0">
                <a:latin typeface="Times"/>
                <a:cs typeface="Times"/>
              </a:rPr>
              <a:t>In groups, research the domestication of the animal you are assigned.  Prepare a 2-3 minute explanation answering the questions on your worksheet for the class on your assigned species.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dirty="0" smtClean="0">
                <a:latin typeface="Times"/>
                <a:cs typeface="Times"/>
              </a:rPr>
              <a:t>Answer the questions found on your worksheet</a:t>
            </a:r>
          </a:p>
          <a:p>
            <a:pPr eaLnBrk="1" hangingPunct="1">
              <a:defRPr/>
            </a:pPr>
            <a:endParaRPr lang="en-US" sz="3000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447800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History of Animal Domestication </a:t>
            </a:r>
            <a:r>
              <a:rPr lang="en-US" sz="5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Group Assignment</a:t>
            </a:r>
            <a:endParaRPr lang="en-US" sz="5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838200" y="3916740"/>
            <a:ext cx="1371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Cattle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Swine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Sheep</a:t>
            </a:r>
          </a:p>
        </p:txBody>
      </p:sp>
      <p:sp>
        <p:nvSpPr>
          <p:cNvPr id="14348" name="TextBox 12"/>
          <p:cNvSpPr txBox="1">
            <a:spLocks noChangeArrowheads="1"/>
          </p:cNvSpPr>
          <p:nvPr/>
        </p:nvSpPr>
        <p:spPr bwMode="auto">
          <a:xfrm>
            <a:off x="3581400" y="3916740"/>
            <a:ext cx="213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Goats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Horses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Poultry</a:t>
            </a:r>
          </a:p>
        </p:txBody>
      </p:sp>
      <p:sp>
        <p:nvSpPr>
          <p:cNvPr id="14349" name="TextBox 13"/>
          <p:cNvSpPr txBox="1">
            <a:spLocks noChangeArrowheads="1"/>
          </p:cNvSpPr>
          <p:nvPr/>
        </p:nvSpPr>
        <p:spPr bwMode="auto">
          <a:xfrm>
            <a:off x="6629400" y="3916740"/>
            <a:ext cx="175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Dogs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Cats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Rabbits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3200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3000" i="1" dirty="0" smtClean="0">
                <a:latin typeface="Times"/>
                <a:cs typeface="Times"/>
              </a:rPr>
              <a:t>Choose an animal that is currently wild and domesticate it to benefit humans…</a:t>
            </a:r>
          </a:p>
          <a:p>
            <a:pPr marL="0" indent="0" eaLnBrk="1" hangingPunct="1">
              <a:buNone/>
              <a:defRPr/>
            </a:pPr>
            <a:endParaRPr lang="en-US" sz="700" dirty="0">
              <a:latin typeface="Times"/>
              <a:cs typeface="Times"/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latin typeface="Times"/>
                <a:cs typeface="Times"/>
              </a:rPr>
              <a:t>**Remember that physical appearance AND behavior changes in the process of domestication!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Domesticate an Animal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200400"/>
            <a:ext cx="1953044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352800"/>
            <a:ext cx="2057399" cy="1367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134470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981200" y="3581400"/>
            <a:ext cx="609600" cy="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" descr="http://upload.wikimedia.org/wikipedia/commons/2/2c/Flock_of_sheep.jpg"/>
          <p:cNvPicPr>
            <a:picLocks noChangeAspect="1" noChangeArrowheads="1"/>
          </p:cNvPicPr>
          <p:nvPr/>
        </p:nvPicPr>
        <p:blipFill rotWithShape="1">
          <a:blip r:embed="rId6" cstate="print"/>
          <a:srcRect t="34605" b="3310"/>
          <a:stretch/>
        </p:blipFill>
        <p:spPr bwMode="auto">
          <a:xfrm>
            <a:off x="7010400" y="3193050"/>
            <a:ext cx="1867725" cy="17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6705600" y="4724400"/>
            <a:ext cx="609600" cy="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82389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ernard MT Condensed" pitchFamily="18" charset="0"/>
              </a:rPr>
              <a:t>What is binomial nomenclature?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  <a:p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219200" y="3505200"/>
            <a:ext cx="655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smtClean="0"/>
              <a:t>A system used in science to give plants and animals a name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91750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Binomial Nomenclature</a:t>
            </a:r>
            <a:endParaRPr lang="en-US" sz="5400" dirty="0" smtClean="0">
              <a:solidFill>
                <a:srgbClr val="000090"/>
              </a:solidFill>
              <a:latin typeface="Bernard MT Condensed" pitchFamily="18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</a:t>
            </a:r>
            <a:r>
              <a:rPr lang="en-US" sz="2000" dirty="0" smtClean="0"/>
              <a:t>science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0668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 smtClean="0">
                <a:solidFill>
                  <a:srgbClr val="000090"/>
                </a:solidFill>
              </a:rPr>
              <a:t>Canis</a:t>
            </a:r>
            <a:r>
              <a:rPr lang="en-US" sz="4800" i="1" dirty="0" smtClean="0">
                <a:solidFill>
                  <a:srgbClr val="000090"/>
                </a:solidFill>
              </a:rPr>
              <a:t> </a:t>
            </a:r>
            <a:r>
              <a:rPr lang="en-US" sz="4800" i="1" dirty="0" err="1" smtClean="0">
                <a:solidFill>
                  <a:srgbClr val="000090"/>
                </a:solidFill>
              </a:rPr>
              <a:t>familiaris</a:t>
            </a:r>
            <a:endParaRPr lang="en-US" sz="4800" i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2860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b="1" dirty="0" smtClean="0"/>
              <a:t>Genus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Family Name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Capitalized &amp; italicized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22860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b="1" dirty="0" smtClean="0"/>
              <a:t>Species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Individual </a:t>
            </a:r>
            <a:r>
              <a:rPr lang="en-US" dirty="0" smtClean="0"/>
              <a:t>species</a:t>
            </a:r>
            <a:r>
              <a:rPr lang="en-US" sz="2400" dirty="0" smtClean="0"/>
              <a:t> name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Lower case &amp; italicized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38400" y="1828800"/>
            <a:ext cx="9906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410200" y="1828802"/>
            <a:ext cx="0" cy="5333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3657600"/>
            <a:ext cx="2819400" cy="16610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2277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European </a:t>
            </a: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Cattle (Bovine)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smtClean="0"/>
              <a:t>C.  Define </a:t>
            </a:r>
            <a:r>
              <a:rPr lang="en-US" sz="2000" dirty="0"/>
              <a:t>common terminology used in animal science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Bos</a:t>
            </a:r>
            <a:r>
              <a:rPr lang="en-US" sz="3600" i="1" dirty="0">
                <a:solidFill>
                  <a:srgbClr val="000000"/>
                </a:solidFill>
              </a:rPr>
              <a:t> Taurus</a:t>
            </a: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Calf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Bullock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Heifer </a:t>
            </a:r>
            <a:r>
              <a:rPr lang="en-US" sz="2800" dirty="0">
                <a:solidFill>
                  <a:srgbClr val="000000"/>
                </a:solidFill>
              </a:rPr>
              <a:t>(until 1</a:t>
            </a:r>
            <a:r>
              <a:rPr lang="en-US" sz="2800" baseline="30000" dirty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calf is born)</a:t>
            </a: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Steer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Bull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Cow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5371" name="Picture 12" descr="http://upload.wikimedia.org/wikipedia/commons/f/f3/Hereford_bull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352800"/>
            <a:ext cx="2971800" cy="199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Indian </a:t>
            </a: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Cattle (Bovine)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Bos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Indicus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Calf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Bullock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Heifer </a:t>
            </a:r>
            <a:r>
              <a:rPr lang="en-US" sz="2800" dirty="0">
                <a:solidFill>
                  <a:srgbClr val="000000"/>
                </a:solidFill>
              </a:rPr>
              <a:t>(until 1</a:t>
            </a:r>
            <a:r>
              <a:rPr lang="en-US" sz="2800" baseline="30000" dirty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calf is born)</a:t>
            </a: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Steer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Bull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Cow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6395" name="Picture 12" descr="http://www.brahmanjournal.com/blog/wp-content/uploads/2010/05/brahman-femal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0" y="3314700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Sheep (Ovine)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240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Ovis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aries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Lamb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Ram Lamb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Ewe Lamb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 smtClean="0">
                <a:solidFill>
                  <a:srgbClr val="000000"/>
                </a:solidFill>
              </a:rPr>
              <a:t>Whether</a:t>
            </a:r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Ram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Ewe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Flock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7419" name="Picture 12" descr="http://upload.wikimedia.org/wikipedia/commons/2/2c/Flock_of_she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952" y="1295400"/>
            <a:ext cx="2619047" cy="398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Pigs (Supine)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3"/>
            </a:pPr>
            <a:r>
              <a:rPr lang="en-US" sz="2000" dirty="0" smtClean="0"/>
              <a:t>Define </a:t>
            </a:r>
            <a:r>
              <a:rPr lang="en-US" sz="2000" dirty="0"/>
              <a:t>common terminology used in animal </a:t>
            </a:r>
            <a:r>
              <a:rPr lang="en-US" sz="2000" dirty="0" smtClean="0"/>
              <a:t>science</a:t>
            </a:r>
            <a:endParaRPr lang="en-US" sz="2000" dirty="0"/>
          </a:p>
        </p:txBody>
      </p:sp>
      <p:pic>
        <p:nvPicPr>
          <p:cNvPr id="18443" name="Picture 12" descr="http://dailylight.files.wordpress.com/2008/08/tamworth-pig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590800"/>
            <a:ext cx="30480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066800"/>
            <a:ext cx="822960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Sus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scrofa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domestica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Piglet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Shoat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Gilt </a:t>
            </a:r>
            <a:r>
              <a:rPr lang="en-US" sz="2800" dirty="0">
                <a:solidFill>
                  <a:srgbClr val="000000"/>
                </a:solidFill>
              </a:rPr>
              <a:t>(until 1</a:t>
            </a:r>
            <a:r>
              <a:rPr lang="en-US" sz="2800" baseline="30000" dirty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litter)</a:t>
            </a: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Barrow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Boar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Sow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Herd, Drove, or Mob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Frog Farming</a:t>
            </a:r>
          </a:p>
        </p:txBody>
      </p:sp>
      <p:pic>
        <p:nvPicPr>
          <p:cNvPr id="44035" name="Picture 2" descr="http://news.siu.edu/news/August09/images/Phot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http://www.cultural-china.com/chinaWH/upload/c%284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752600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Goats (</a:t>
            </a:r>
            <a:r>
              <a:rPr lang="en-US" sz="6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Caprine</a:t>
            </a: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3"/>
            </a:pPr>
            <a:r>
              <a:rPr lang="en-US" sz="2000" dirty="0" smtClean="0"/>
              <a:t>Define </a:t>
            </a:r>
            <a:r>
              <a:rPr lang="en-US" sz="2000" dirty="0"/>
              <a:t>common terminology used in animal </a:t>
            </a:r>
            <a:r>
              <a:rPr lang="en-US" sz="2000" dirty="0" smtClean="0"/>
              <a:t>science</a:t>
            </a:r>
            <a:endParaRPr lang="en-US" sz="20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1038285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>
                <a:solidFill>
                  <a:srgbClr val="000000"/>
                </a:solidFill>
              </a:rPr>
              <a:t>Capra </a:t>
            </a:r>
            <a:r>
              <a:rPr lang="en-US" sz="3600" i="1" dirty="0" err="1">
                <a:solidFill>
                  <a:srgbClr val="000000"/>
                </a:solidFill>
              </a:rPr>
              <a:t>hircus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Kid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Ram Kid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Doe Kid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 smtClean="0">
                <a:solidFill>
                  <a:srgbClr val="000000"/>
                </a:solidFill>
              </a:rPr>
              <a:t>Whether</a:t>
            </a:r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Billy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Doe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 or tribe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9467" name="Picture 12" descr="http://www.ars.usda.gov/images/docs/8037_8231/2005-06-13-SchoolGo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286000"/>
            <a:ext cx="36131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Horses (Equine)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Equus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caballus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Foal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Colt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Filly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Gelding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Stallion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Mare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20491" name="Picture 12" descr="http://www.free-slideshow.com/stock-photos/lovely_animals/field-flower-hor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812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Chicken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5334000"/>
            <a:ext cx="6019800" cy="1143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9316" y="865770"/>
            <a:ext cx="8915400" cy="576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>
                <a:solidFill>
                  <a:srgbClr val="000000"/>
                </a:solidFill>
              </a:rPr>
              <a:t>Gallus </a:t>
            </a:r>
            <a:r>
              <a:rPr lang="en-US" sz="3600" i="1" dirty="0" err="1" smtClean="0">
                <a:solidFill>
                  <a:srgbClr val="000000"/>
                </a:solidFill>
              </a:rPr>
              <a:t>domesticus</a:t>
            </a:r>
            <a:r>
              <a:rPr lang="en-US" sz="3600" i="1" dirty="0" smtClean="0">
                <a:solidFill>
                  <a:srgbClr val="000000"/>
                </a:solidFill>
              </a:rPr>
              <a:t> 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Chick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Cockerel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Pullet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Capon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Rooster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Hen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	</a:t>
            </a:r>
            <a:r>
              <a:rPr lang="en-US" sz="3200" dirty="0" smtClean="0">
                <a:solidFill>
                  <a:srgbClr val="000000"/>
                </a:solidFill>
              </a:rPr>
              <a:t>Chickens: Brood, Flock, Peep</a:t>
            </a:r>
          </a:p>
          <a:p>
            <a:pPr>
              <a:lnSpc>
                <a:spcPct val="70000"/>
              </a:lnSpc>
            </a:pPr>
            <a:r>
              <a:rPr lang="en-US" sz="3200" dirty="0">
                <a:solidFill>
                  <a:srgbClr val="000000"/>
                </a:solidFill>
              </a:rPr>
              <a:t>	</a:t>
            </a:r>
            <a:r>
              <a:rPr lang="en-US" sz="3200" dirty="0" smtClean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**FYI: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</a:rPr>
              <a:t>	</a:t>
            </a:r>
            <a:r>
              <a:rPr lang="en-US" sz="3200" dirty="0" smtClean="0">
                <a:solidFill>
                  <a:srgbClr val="000000"/>
                </a:solidFill>
              </a:rPr>
              <a:t>	Turkeys: Rafter, Gobble, Gang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</a:rPr>
              <a:t>	</a:t>
            </a:r>
            <a:r>
              <a:rPr lang="en-US" sz="3200" dirty="0" smtClean="0">
                <a:solidFill>
                  <a:srgbClr val="000000"/>
                </a:solidFill>
              </a:rPr>
              <a:t>	Geese: Gaggle </a:t>
            </a:r>
            <a:r>
              <a:rPr lang="en-US" dirty="0" smtClean="0">
                <a:solidFill>
                  <a:srgbClr val="000000"/>
                </a:solidFill>
              </a:rPr>
              <a:t>(if they are in flight=Skein)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1515" name="Picture 12" descr="http://www.southdacola.com/blog/wp-content/uploads/2009/12/chickens-roos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76400"/>
            <a:ext cx="38100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Rabbits</a:t>
            </a:r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3"/>
            </a:pPr>
            <a:r>
              <a:rPr lang="en-US" sz="2000" dirty="0" smtClean="0"/>
              <a:t>Define </a:t>
            </a:r>
            <a:r>
              <a:rPr lang="en-US" sz="2000" dirty="0"/>
              <a:t>common terminology used in animal </a:t>
            </a:r>
            <a:r>
              <a:rPr lang="en-US" sz="2000" dirty="0" smtClean="0"/>
              <a:t>science</a:t>
            </a:r>
            <a:endParaRPr lang="en-US" sz="20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135082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Oryctolagus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cuniculus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</a:t>
            </a:r>
            <a:r>
              <a:rPr lang="en-US" sz="3600" dirty="0">
                <a:solidFill>
                  <a:srgbClr val="000000"/>
                </a:solidFill>
              </a:rPr>
              <a:t>Bunny</a:t>
            </a:r>
          </a:p>
          <a:p>
            <a:r>
              <a:rPr lang="en-US" sz="3600" dirty="0"/>
              <a:t>*Young Male</a:t>
            </a:r>
            <a:r>
              <a:rPr lang="en-US" sz="3600" dirty="0" smtClean="0"/>
              <a:t>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*Young Female</a:t>
            </a:r>
            <a:r>
              <a:rPr lang="en-US" sz="3600" dirty="0" smtClean="0"/>
              <a:t>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Buck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Doe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Colony, Nest, Herd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22539" name="Picture 12" descr="http://koolmornings.files.wordpress.com/2009/09/uvic-rabb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1693">
            <a:off x="5632191" y="1898392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www.k9trainingservices.com/dogs.jpg"/>
          <p:cNvPicPr>
            <a:picLocks noChangeAspect="1" noChangeArrowheads="1"/>
          </p:cNvPicPr>
          <p:nvPr/>
        </p:nvPicPr>
        <p:blipFill>
          <a:blip r:embed="rId3" cstate="print"/>
          <a:srcRect r="2853"/>
          <a:stretch>
            <a:fillRect/>
          </a:stretch>
        </p:blipFill>
        <p:spPr bwMode="auto">
          <a:xfrm>
            <a:off x="5638800" y="2059516"/>
            <a:ext cx="3352800" cy="253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Dog (Canine)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439882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C</a:t>
            </a:r>
            <a:r>
              <a:rPr lang="en-US" sz="3600" i="1" dirty="0" err="1" smtClean="0">
                <a:solidFill>
                  <a:srgbClr val="000000"/>
                </a:solidFill>
              </a:rPr>
              <a:t>anis</a:t>
            </a:r>
            <a:r>
              <a:rPr lang="en-US" sz="3600" i="1" dirty="0" smtClean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familiaris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</a:t>
            </a:r>
            <a:r>
              <a:rPr lang="en-US" sz="3600" dirty="0">
                <a:solidFill>
                  <a:srgbClr val="000000"/>
                </a:solidFill>
              </a:rPr>
              <a:t>Puppy</a:t>
            </a:r>
          </a:p>
          <a:p>
            <a:r>
              <a:rPr lang="en-US" sz="3600" dirty="0"/>
              <a:t>*Young </a:t>
            </a:r>
            <a:r>
              <a:rPr lang="en-US" sz="3600" dirty="0" smtClean="0"/>
              <a:t>Male</a:t>
            </a:r>
            <a:r>
              <a:rPr lang="en-US" sz="3600" dirty="0" smtClean="0">
                <a:sym typeface="Wingdings"/>
              </a:rPr>
              <a:t>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*Young Female</a:t>
            </a:r>
            <a:r>
              <a:rPr lang="en-US" sz="3600" dirty="0" smtClean="0"/>
              <a:t>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Stud</a:t>
            </a:r>
          </a:p>
          <a:p>
            <a:r>
              <a:rPr lang="en-US" sz="3600" dirty="0"/>
              <a:t>*Mature Female:  Dam or </a:t>
            </a:r>
            <a:r>
              <a:rPr lang="en-US" sz="3600" dirty="0" smtClean="0">
                <a:solidFill>
                  <a:srgbClr val="000000"/>
                </a:solidFill>
              </a:rPr>
              <a:t>Bitch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Pack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 (Feline)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/>
              <a:t>C.  Define common terminology used in animal </a:t>
            </a:r>
            <a:r>
              <a:rPr lang="en-US" sz="2000" dirty="0" smtClean="0"/>
              <a:t>science</a:t>
            </a:r>
            <a:endParaRPr lang="en-US" sz="20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322487"/>
            <a:ext cx="822960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F</a:t>
            </a:r>
            <a:r>
              <a:rPr lang="en-US" sz="3600" i="1" dirty="0" err="1" smtClean="0">
                <a:solidFill>
                  <a:srgbClr val="000000"/>
                </a:solidFill>
              </a:rPr>
              <a:t>elis</a:t>
            </a:r>
            <a:r>
              <a:rPr lang="en-US" sz="3600" i="1" dirty="0" smtClean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catus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</a:t>
            </a:r>
            <a:r>
              <a:rPr lang="en-US" sz="3600" dirty="0">
                <a:solidFill>
                  <a:srgbClr val="000000"/>
                </a:solidFill>
              </a:rPr>
              <a:t>Kitten</a:t>
            </a:r>
          </a:p>
          <a:p>
            <a:r>
              <a:rPr lang="en-US" sz="3600" dirty="0"/>
              <a:t>*Young Male</a:t>
            </a:r>
            <a:r>
              <a:rPr lang="en-US" sz="3600" dirty="0" smtClean="0"/>
              <a:t>: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(None)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600" dirty="0"/>
              <a:t>*Young Female</a:t>
            </a:r>
            <a:r>
              <a:rPr lang="en-US" sz="3600" dirty="0" smtClean="0"/>
              <a:t>: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Tom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Queen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</a:t>
            </a:r>
            <a:r>
              <a:rPr lang="en-US" sz="3600" dirty="0" err="1" smtClean="0">
                <a:solidFill>
                  <a:srgbClr val="000000"/>
                </a:solidFill>
              </a:rPr>
              <a:t>Clowder</a:t>
            </a:r>
            <a:r>
              <a:rPr lang="en-US" sz="3600" dirty="0" smtClean="0">
                <a:solidFill>
                  <a:srgbClr val="000000"/>
                </a:solidFill>
              </a:rPr>
              <a:t> or Clutter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pPr algn="ctr"/>
            <a:r>
              <a:rPr lang="en-US" sz="3600" dirty="0" smtClean="0">
                <a:solidFill>
                  <a:srgbClr val="000000"/>
                </a:solidFill>
                <a:hlinkClick r:id="rId3" action="ppaction://hlinkfile"/>
              </a:rPr>
              <a:t>Video Clip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24587" name="Picture 12" descr="http://yourcatcareguide.com/wordpress/wp-content/uploads/2007/12/mean-kit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5215" y="2057400"/>
            <a:ext cx="3427785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ernard MT Condensed" pitchFamily="18" charset="0"/>
              </a:rPr>
              <a:t>What is the difference?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D.  Categorize </a:t>
            </a:r>
            <a:r>
              <a:rPr lang="en-US" sz="2000" dirty="0"/>
              <a:t>&amp; distinguish animals by breeds, species, and types</a:t>
            </a:r>
          </a:p>
          <a:p>
            <a:endParaRPr lang="en-US" sz="2000" dirty="0"/>
          </a:p>
        </p:txBody>
      </p:sp>
      <p:sp>
        <p:nvSpPr>
          <p:cNvPr id="2" name="Rounded Rectangle 1"/>
          <p:cNvSpPr/>
          <p:nvPr/>
        </p:nvSpPr>
        <p:spPr>
          <a:xfrm>
            <a:off x="304800" y="2514600"/>
            <a:ext cx="2590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248400" y="2514600"/>
            <a:ext cx="2590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276600" y="2514600"/>
            <a:ext cx="2590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429000" y="2895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Bernard MT Condensed" pitchFamily="18" charset="0"/>
              </a:rPr>
              <a:t>Breed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57200" y="2895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Bernard MT Condensed" pitchFamily="18" charset="0"/>
              </a:rPr>
              <a:t>Species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400800" y="2895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Bernard MT Condensed" pitchFamily="18" charset="0"/>
              </a:rPr>
              <a:t>Type</a:t>
            </a:r>
          </a:p>
        </p:txBody>
      </p:sp>
    </p:spTree>
    <p:extLst>
      <p:ext uri="{BB962C8B-B14F-4D97-AF65-F5344CB8AC3E}">
        <p14:creationId xmlns="" xmlns:p14="http://schemas.microsoft.com/office/powerpoint/2010/main" val="2384874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Species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0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 smtClean="0"/>
              <a:t>D.  Categorize </a:t>
            </a:r>
            <a:r>
              <a:rPr lang="en-US" sz="2000" dirty="0"/>
              <a:t>&amp; distinguish animals by breeds, species, and types</a:t>
            </a:r>
          </a:p>
          <a:p>
            <a:pPr marL="457200" indent="-457200"/>
            <a:endParaRPr lang="en-US" sz="2000" dirty="0"/>
          </a:p>
        </p:txBody>
      </p:sp>
      <p:sp>
        <p:nvSpPr>
          <p:cNvPr id="256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 group of closely related animals that can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interbreed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and produce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fertile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offspring.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Species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0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 smtClean="0"/>
              <a:t>D.  Categorize </a:t>
            </a:r>
            <a:r>
              <a:rPr lang="en-US" sz="2000" dirty="0"/>
              <a:t>&amp; distinguish animals by breeds, species, and types</a:t>
            </a:r>
          </a:p>
          <a:p>
            <a:pPr marL="457200" indent="-457200"/>
            <a:endParaRPr lang="en-US" sz="2000" dirty="0"/>
          </a:p>
        </p:txBody>
      </p:sp>
      <p:sp>
        <p:nvSpPr>
          <p:cNvPr id="256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marL="0" indent="0" algn="ctr" eaLnBrk="1" hangingPunct="1">
              <a:buNone/>
            </a:pP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Equine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667000"/>
            <a:ext cx="2286000" cy="1797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3581400"/>
            <a:ext cx="2354079" cy="1767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2819400"/>
            <a:ext cx="2438400" cy="185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3508972"/>
            <a:ext cx="2057400" cy="1901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1803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Breed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 smtClean="0"/>
              <a:t>Categorize </a:t>
            </a:r>
            <a:r>
              <a:rPr lang="en-US" sz="2000" dirty="0"/>
              <a:t>&amp; distinguish animals by breeds, species, and </a:t>
            </a:r>
            <a:r>
              <a:rPr lang="en-US" sz="2000" dirty="0" smtClean="0"/>
              <a:t>types</a:t>
            </a:r>
            <a:endParaRPr lang="en-US" sz="2000" dirty="0"/>
          </a:p>
        </p:txBody>
      </p:sp>
      <p:sp>
        <p:nvSpPr>
          <p:cNvPr id="266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nimals of common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origin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with characteristics that distinguish them from other groups within the same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species</a:t>
            </a:r>
            <a:endParaRPr lang="en-US" sz="4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endParaRPr lang="en-US" sz="4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smtClean="0"/>
              <a:t>SCIENCE</a:t>
            </a:r>
            <a:endParaRPr lang="en-US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a process through which nature is </a:t>
            </a:r>
            <a:r>
              <a:rPr lang="en-US" b="1" u="sng" smtClean="0"/>
              <a:t>STUDIED, DISCOVERED</a:t>
            </a:r>
            <a:r>
              <a:rPr lang="en-US" smtClean="0"/>
              <a:t>, and</a:t>
            </a:r>
            <a:r>
              <a:rPr lang="en-US" b="1" u="sng" smtClean="0"/>
              <a:t> UNDERSTOOD.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Breed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 smtClean="0"/>
              <a:t>Categorize </a:t>
            </a:r>
            <a:r>
              <a:rPr lang="en-US" sz="2000" dirty="0"/>
              <a:t>&amp; distinguish animals by breeds, species, and </a:t>
            </a:r>
            <a:r>
              <a:rPr lang="en-US" sz="2000" dirty="0" smtClean="0"/>
              <a:t>types</a:t>
            </a:r>
            <a:endParaRPr lang="en-US" sz="2000" dirty="0"/>
          </a:p>
        </p:txBody>
      </p:sp>
      <p:sp>
        <p:nvSpPr>
          <p:cNvPr id="266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marL="0" indent="0" algn="ctr" eaLnBrk="1" hangingPunct="1">
              <a:buNone/>
            </a:pP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Equine Breeds</a:t>
            </a:r>
          </a:p>
          <a:p>
            <a:pPr marL="0" indent="0" eaLnBrk="1" hangingPunct="1">
              <a:buNone/>
            </a:pPr>
            <a:endParaRPr lang="en-US" sz="4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514600"/>
            <a:ext cx="203559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2514600"/>
            <a:ext cx="2125479" cy="1595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2514600"/>
            <a:ext cx="2133600" cy="1621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2514600"/>
            <a:ext cx="1752600" cy="1619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1148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Quarter Horse:</a:t>
            </a:r>
          </a:p>
          <a:p>
            <a:pPr algn="ctr"/>
            <a:r>
              <a:rPr lang="en-US" sz="1400" dirty="0" smtClean="0"/>
              <a:t>Runs ¼ mile exceptionally fast, medium build, common for ranch work, solid color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4114800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Clydesdale:</a:t>
            </a:r>
          </a:p>
          <a:p>
            <a:pPr algn="ctr"/>
            <a:r>
              <a:rPr lang="en-US" sz="1400" dirty="0" smtClean="0"/>
              <a:t>Draft horse, white feet with feathering, bay in color, usually 16-18 hands tall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41148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Paint:</a:t>
            </a:r>
          </a:p>
          <a:p>
            <a:pPr algn="ctr"/>
            <a:r>
              <a:rPr lang="en-US" sz="1400" dirty="0" smtClean="0"/>
              <a:t>Similar to quarter horse, but distinguished by color pattern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705600" y="41148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Arabian:</a:t>
            </a:r>
          </a:p>
          <a:p>
            <a:pPr algn="ctr"/>
            <a:r>
              <a:rPr lang="en-US" sz="1400" dirty="0" smtClean="0"/>
              <a:t>Distinguished by arched neck, dished forehead, and raised tail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277724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Type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 smtClean="0"/>
              <a:t>Categorize </a:t>
            </a:r>
            <a:r>
              <a:rPr lang="en-US" sz="2000" dirty="0"/>
              <a:t>&amp; distinguish animals by breeds, species, and </a:t>
            </a:r>
            <a:r>
              <a:rPr lang="en-US" sz="2000" dirty="0" smtClean="0"/>
              <a:t>types</a:t>
            </a:r>
            <a:endParaRPr lang="en-US" sz="2000" dirty="0"/>
          </a:p>
        </p:txBody>
      </p:sp>
      <p:sp>
        <p:nvSpPr>
          <p:cNvPr id="276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nimals of the same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species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that are grouped together based on the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they produce</a:t>
            </a:r>
          </a:p>
          <a:p>
            <a:pPr marL="0" indent="0" eaLnBrk="1" hangingPunct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Type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 smtClean="0"/>
              <a:t>Categorize </a:t>
            </a:r>
            <a:r>
              <a:rPr lang="en-US" sz="2000" dirty="0"/>
              <a:t>&amp; distinguish animals by breeds, species, and </a:t>
            </a:r>
            <a:r>
              <a:rPr lang="en-US" sz="2000" dirty="0" smtClean="0"/>
              <a:t>types</a:t>
            </a:r>
            <a:endParaRPr lang="en-US" sz="2000" dirty="0"/>
          </a:p>
        </p:txBody>
      </p:sp>
      <p:sp>
        <p:nvSpPr>
          <p:cNvPr id="276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marL="0" indent="0" algn="ctr" eaLnBrk="1" hangingPunct="1">
              <a:lnSpc>
                <a:spcPct val="50000"/>
              </a:lnSpc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Cattle</a:t>
            </a:r>
          </a:p>
          <a:p>
            <a:pPr marL="0" indent="0" eaLnBrk="1" hangingPunct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971799"/>
            <a:ext cx="2209800" cy="1509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2971799"/>
            <a:ext cx="1879600" cy="1375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1714" y="4038600"/>
            <a:ext cx="1814285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4038599"/>
            <a:ext cx="1930400" cy="1288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19050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Some produce </a:t>
            </a:r>
            <a:r>
              <a:rPr lang="en-US" sz="2000" b="1" dirty="0" smtClean="0"/>
              <a:t>MEAT</a:t>
            </a:r>
            <a:r>
              <a:rPr lang="en-US" sz="2000" dirty="0" smtClean="0"/>
              <a:t> exceptionally well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19050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Some produce </a:t>
            </a:r>
            <a:r>
              <a:rPr lang="en-US" sz="2000" b="1" dirty="0" smtClean="0"/>
              <a:t>MILK</a:t>
            </a:r>
            <a:r>
              <a:rPr lang="en-US" sz="2000" dirty="0" smtClean="0"/>
              <a:t> exceptionally well</a:t>
            </a:r>
            <a:endParaRPr lang="en-US" sz="1200" dirty="0"/>
          </a:p>
        </p:txBody>
      </p:sp>
      <p:sp>
        <p:nvSpPr>
          <p:cNvPr id="2" name="Down Arrow 1"/>
          <p:cNvSpPr/>
          <p:nvPr/>
        </p:nvSpPr>
        <p:spPr>
          <a:xfrm>
            <a:off x="2438400" y="2667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019800" y="2667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8215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Types of Livestock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066800"/>
            <a:ext cx="8534400" cy="487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Each species of livestock has specific breeds that perform best for each purpose: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Meat Type: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 meat efficiently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Dairy Type: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 milk efficiently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Dual Purpose: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 meat &amp; milk efficiently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Ornamental: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Don’t produce milk or meat efficiently, chosen for beauty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Performance: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Chosen for performance traits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0"/>
            <a:ext cx="807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D.  Categorize &amp; distinguish animals by breeds, species, and 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Cattle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1600200"/>
            <a:ext cx="8229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/>
              <a:t>Beef Type</a:t>
            </a:r>
          </a:p>
          <a:p>
            <a:endParaRPr lang="en-US" sz="36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3600">
                <a:solidFill>
                  <a:srgbClr val="000000"/>
                </a:solidFill>
              </a:rPr>
              <a:t>Dairy Type</a:t>
            </a:r>
          </a:p>
          <a:p>
            <a:endParaRPr lang="en-US" sz="36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3600">
                <a:solidFill>
                  <a:srgbClr val="000000"/>
                </a:solidFill>
              </a:rPr>
              <a:t>Dual Purpose</a:t>
            </a:r>
          </a:p>
        </p:txBody>
      </p:sp>
      <p:pic>
        <p:nvPicPr>
          <p:cNvPr id="29707" name="Picture 12" descr="http://upload.wikimedia.org/wikipedia/commons/f/f3/Hereford_bull_large.jpg"/>
          <p:cNvPicPr>
            <a:picLocks noChangeAspect="1" noChangeArrowheads="1"/>
          </p:cNvPicPr>
          <p:nvPr/>
        </p:nvPicPr>
        <p:blipFill rotWithShape="1">
          <a:blip r:embed="rId3" cstate="print"/>
          <a:srcRect b="6844"/>
          <a:stretch/>
        </p:blipFill>
        <p:spPr bwMode="auto">
          <a:xfrm>
            <a:off x="6324600" y="5334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Rectangle 14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t="8067" b="5576"/>
          <a:stretch/>
        </p:blipFill>
        <p:spPr>
          <a:xfrm>
            <a:off x="6324600" y="2133599"/>
            <a:ext cx="2438400" cy="1540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/>
          <a:srcRect b="10312"/>
          <a:stretch/>
        </p:blipFill>
        <p:spPr>
          <a:xfrm>
            <a:off x="6324600" y="3733799"/>
            <a:ext cx="2438400" cy="16318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Sheep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2400" y="1384280"/>
            <a:ext cx="8991600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3600" dirty="0"/>
              <a:t>Wool </a:t>
            </a:r>
            <a:r>
              <a:rPr lang="en-US" sz="3600" dirty="0" smtClean="0"/>
              <a:t>type</a:t>
            </a:r>
          </a:p>
          <a:p>
            <a:pPr eaLnBrk="1" hangingPunct="1">
              <a:buFont typeface="Arial" charset="0"/>
              <a:buChar char="•"/>
            </a:pPr>
            <a:endParaRPr lang="en-US" sz="3600" dirty="0"/>
          </a:p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Meat type</a:t>
            </a:r>
          </a:p>
          <a:p>
            <a:pPr eaLnBrk="1" hangingPunct="1"/>
            <a:endParaRPr lang="en-US" sz="36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Dual Purpose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i="1" dirty="0" smtClean="0"/>
              <a:t>FYI: Though they aren’t common, there are dairy type sheep.  Some specialty cheeses are made from sheep milk</a:t>
            </a:r>
            <a:endParaRPr lang="en-US" sz="2800" i="1" dirty="0"/>
          </a:p>
          <a:p>
            <a:pPr eaLnBrk="1" hangingPunct="1"/>
            <a:endParaRPr lang="en-US" sz="3600" dirty="0"/>
          </a:p>
        </p:txBody>
      </p:sp>
      <p:pic>
        <p:nvPicPr>
          <p:cNvPr id="30730" name="Picture 12" descr="http://upload.wikimedia.org/wikipedia/commons/2/2c/Flock_of_she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762000"/>
            <a:ext cx="2514600" cy="382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Rectangle 13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Pigs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3400" y="15240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Meat Type</a:t>
            </a:r>
          </a:p>
          <a:p>
            <a:pPr eaLnBrk="1" hangingPunct="1">
              <a:buFont typeface="Arial" charset="0"/>
              <a:buChar char="•"/>
            </a:pPr>
            <a:endParaRPr lang="en-US" sz="3600" dirty="0"/>
          </a:p>
        </p:txBody>
      </p:sp>
      <p:pic>
        <p:nvPicPr>
          <p:cNvPr id="31754" name="Picture 12" descr="http://dailylight.files.wordpress.com/2008/08/tamworth-pig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28800"/>
            <a:ext cx="3505200" cy="315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Goats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2111276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 dirty="0"/>
              <a:t>Meat Type</a:t>
            </a:r>
          </a:p>
          <a:p>
            <a:endParaRPr lang="en-US" sz="3600" dirty="0" smtClean="0"/>
          </a:p>
          <a:p>
            <a:endParaRPr lang="en-US" sz="3600" dirty="0"/>
          </a:p>
          <a:p>
            <a:pPr>
              <a:buFont typeface="Arial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Dairy Type</a:t>
            </a:r>
          </a:p>
        </p:txBody>
      </p:sp>
      <p:sp>
        <p:nvSpPr>
          <p:cNvPr id="32779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990600"/>
            <a:ext cx="2553474" cy="2267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t="7651" b="4918"/>
          <a:stretch/>
        </p:blipFill>
        <p:spPr>
          <a:xfrm>
            <a:off x="6096000" y="3352800"/>
            <a:ext cx="2540000" cy="203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Chickens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990600"/>
            <a:ext cx="8229600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/>
              <a:t>Eggs (Layers</a:t>
            </a:r>
            <a:r>
              <a:rPr lang="en-US" sz="3600" dirty="0" smtClean="0"/>
              <a:t>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/>
              <a:t>Meat (Broilers</a:t>
            </a:r>
            <a:r>
              <a:rPr lang="en-US" sz="3600" dirty="0" smtClean="0"/>
              <a:t>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Ornamental</a:t>
            </a:r>
            <a:endParaRPr lang="en-US" sz="3600" dirty="0"/>
          </a:p>
        </p:txBody>
      </p:sp>
      <p:sp>
        <p:nvSpPr>
          <p:cNvPr id="34827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828800"/>
            <a:ext cx="1530773" cy="223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304800"/>
            <a:ext cx="1638300" cy="2427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3276600"/>
            <a:ext cx="1270992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4114800"/>
            <a:ext cx="1667933" cy="12557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Horses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524000"/>
            <a:ext cx="8229600" cy="374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Performance Type</a:t>
            </a:r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800" dirty="0" smtClean="0"/>
              <a:t>Draft Type</a:t>
            </a:r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endParaRPr lang="en-US" sz="1600" dirty="0"/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800" dirty="0" smtClean="0"/>
              <a:t>Racing</a:t>
            </a:r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endParaRPr lang="en-US" sz="1800" dirty="0"/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800" dirty="0"/>
              <a:t>Ranch Work/Stock </a:t>
            </a:r>
            <a:r>
              <a:rPr lang="en-US" sz="2800" dirty="0" smtClean="0"/>
              <a:t>Horse</a:t>
            </a:r>
            <a:endParaRPr lang="en-US" sz="2800" dirty="0"/>
          </a:p>
        </p:txBody>
      </p:sp>
      <p:sp>
        <p:nvSpPr>
          <p:cNvPr id="33803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838200"/>
            <a:ext cx="20447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2362200"/>
            <a:ext cx="1828800" cy="2029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3276600"/>
            <a:ext cx="1917700" cy="2006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Animal Science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smtClean="0"/>
              <a:t>The </a:t>
            </a:r>
            <a:r>
              <a:rPr lang="en-US" sz="4400" b="1" u="sng" smtClean="0"/>
              <a:t>PROCESS</a:t>
            </a:r>
            <a:r>
              <a:rPr lang="en-US" sz="4400" smtClean="0"/>
              <a:t> through which </a:t>
            </a:r>
            <a:r>
              <a:rPr lang="en-US" sz="4400" b="1" u="sng" smtClean="0"/>
              <a:t>LIVESTOCK ANIMALS</a:t>
            </a:r>
            <a:r>
              <a:rPr lang="en-US" sz="4400" smtClean="0"/>
              <a:t> are </a:t>
            </a:r>
            <a:r>
              <a:rPr lang="en-US" sz="4400" b="1" u="sng" smtClean="0"/>
              <a:t>STUDIED</a:t>
            </a:r>
            <a:r>
              <a:rPr lang="en-US" sz="4400" smtClean="0"/>
              <a:t> and </a:t>
            </a:r>
            <a:r>
              <a:rPr lang="en-US" sz="4400" b="1" u="sng" smtClean="0"/>
              <a:t>UNDERSTOOD</a:t>
            </a:r>
            <a:r>
              <a:rPr lang="en-US" sz="4400" smtClean="0"/>
              <a:t>.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ernard MT Condensed" pitchFamily="18" charset="0"/>
              </a:rPr>
              <a:t>How does animal based agriculture benefit humans?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sz="2000" dirty="0"/>
              <a:t>F.  List &amp; describe benefits of animal agriculture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733903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What are the benefits of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Animal Agriculture??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Animals convert feed that humans CAN’T eat to food humans CAN eat</a:t>
            </a:r>
          </a:p>
          <a:p>
            <a:pPr lvl="1" eaLnBrk="1" hangingPunct="1"/>
            <a:r>
              <a:rPr lang="en-US" dirty="0" smtClean="0">
                <a:latin typeface="Times"/>
                <a:cs typeface="Times"/>
              </a:rPr>
              <a:t>(poor hay, corn stalks, straw, etc.)</a:t>
            </a:r>
          </a:p>
          <a:p>
            <a:pPr marL="0" indent="0" eaLnBrk="1" hangingPunct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Helps maintain fertility of the land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0" y="0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/>
              <a:t>F.  List &amp; describe benefits of animal agriculture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What are the benefits of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Animal Agriculture??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Personal satisfaction of working with domesticated animals</a:t>
            </a:r>
          </a:p>
          <a:p>
            <a:pPr marL="0" indent="0" eaLnBrk="1" hangingPunct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more fully utilize capital, machinery and wasteland (range).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0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F.  List &amp; describe benefits of animal agriculture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What are the benefits of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Animal Agriculture??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Food Value:</a:t>
            </a:r>
          </a:p>
          <a:p>
            <a:pPr lvl="1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Animal proteins are superior to vegetable proteins for humans</a:t>
            </a:r>
          </a:p>
          <a:p>
            <a:pPr lvl="1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Animal proteins have improved amino acid balance over vegetable protein</a:t>
            </a:r>
          </a:p>
          <a:p>
            <a:pPr lvl="1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Milk -- approximately 90% of milk for human consumption in the world comes from cattle</a:t>
            </a:r>
          </a:p>
          <a:p>
            <a:pPr lvl="1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Over 85% of the world population desires food of animal origin</a:t>
            </a:r>
          </a:p>
          <a:p>
            <a:pPr eaLnBrk="1" hangingPunct="1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0" y="0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F.  List &amp; describe benefits of animal agriculture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6705600" cy="762000"/>
          </a:xfrm>
          <a:noFill/>
        </p:spPr>
        <p:txBody>
          <a:bodyPr lIns="90488" tIns="44450" rIns="90488" bIns="44450"/>
          <a:lstStyle/>
          <a:p>
            <a:r>
              <a:rPr lang="en-US" dirty="0" smtClean="0"/>
              <a:t>Animal By-Products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686800" cy="4724400"/>
          </a:xfrm>
          <a:noFill/>
        </p:spPr>
        <p:txBody>
          <a:bodyPr lIns="90488" tIns="44450" rIns="90488" bIns="44450"/>
          <a:lstStyle/>
          <a:p>
            <a:r>
              <a:rPr lang="en-US" sz="3000" dirty="0" smtClean="0"/>
              <a:t>Bones - buttons, glue, mineral supplement for livestock feed (Calcium)</a:t>
            </a:r>
          </a:p>
          <a:p>
            <a:r>
              <a:rPr lang="en-US" sz="3000" dirty="0" smtClean="0"/>
              <a:t>Fat - chemicals, salves, creams, dressings, lubricants, soaps, food</a:t>
            </a:r>
          </a:p>
          <a:p>
            <a:r>
              <a:rPr lang="en-US" sz="3000" dirty="0" smtClean="0"/>
              <a:t>Glands - medicines, food additives</a:t>
            </a:r>
          </a:p>
          <a:p>
            <a:r>
              <a:rPr lang="en-US" sz="3000" dirty="0" smtClean="0"/>
              <a:t>Collagen - (connective tissue in joints) glue &amp; gelatin</a:t>
            </a:r>
          </a:p>
          <a:p>
            <a:r>
              <a:rPr lang="en-US" sz="3000" dirty="0" smtClean="0"/>
              <a:t>Intestinal &amp; Stomach tissue - lunch meats, surgical sutures, strings for musical &amp; sports instruments (contents = fertilizer)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  <a:t>Bell Quiz</a:t>
            </a:r>
            <a:b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Objective A &amp; B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List 2 out of 5 qualifications to consider an animal “domestic”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Name 5 reasons why we have domestic animals.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Name 1 reason that animals have been domesticated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Give 2 examples of animals that can be used for power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Give 1 example of a service animal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  <a:t>Bell Quiz</a:t>
            </a:r>
            <a:b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Objective C &amp; D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2211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is a young, female horse called?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is the definition of a “gilt?”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Define a “breed.”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is the definition of a “species?”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term describes a group of animals within the same species that produce similar products.</a:t>
            </a:r>
          </a:p>
          <a:p>
            <a:pPr marL="514350" indent="-514350">
              <a:buFont typeface="Arial" charset="0"/>
              <a:buAutoNum type="arabicPeriod"/>
            </a:pPr>
            <a:endParaRPr lang="en-US" dirty="0" smtClean="0">
              <a:latin typeface="Times"/>
              <a:cs typeface="Times"/>
            </a:endParaRPr>
          </a:p>
          <a:p>
            <a:pPr marL="514350" indent="-514350">
              <a:buFont typeface="Arial" charset="0"/>
              <a:buAutoNum type="arabicPeriod"/>
            </a:pPr>
            <a:endParaRPr lang="en-US" dirty="0" smtClean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3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  <a:t>Bell Quiz</a:t>
            </a:r>
            <a:b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Objective E &amp; F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Name 2 TYPES of cattle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Name 2 products produced from the sheep industry.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In the U.S., what TYPE of animals are horses?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Describe in a few sentences 2 benefits of animal agriculture.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benefits do animal based foods have over plant based foods?</a:t>
            </a:r>
          </a:p>
          <a:p>
            <a:pPr marL="514350" indent="-514350">
              <a:buFont typeface="Arial" charset="0"/>
              <a:buAutoNum type="arabicPeriod"/>
            </a:pPr>
            <a:endParaRPr lang="en-US" dirty="0" smtClean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68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Feed Conversion Values for Meat Producing Animals</a:t>
            </a:r>
          </a:p>
        </p:txBody>
      </p:sp>
      <p:sp>
        <p:nvSpPr>
          <p:cNvPr id="167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Sheep 		&gt;8 to 1 	(kg/kg gain)</a:t>
            </a:r>
          </a:p>
          <a:p>
            <a:r>
              <a:rPr lang="en-US" smtClean="0"/>
              <a:t>Cattle		&gt;7 to 1</a:t>
            </a:r>
          </a:p>
          <a:p>
            <a:r>
              <a:rPr lang="en-US" smtClean="0"/>
              <a:t>Swine		3.0-3.6 to 1	</a:t>
            </a:r>
          </a:p>
          <a:p>
            <a:r>
              <a:rPr lang="en-US" smtClean="0"/>
              <a:t>Turkeys		2 to 4</a:t>
            </a:r>
          </a:p>
          <a:p>
            <a:r>
              <a:rPr lang="en-US" smtClean="0"/>
              <a:t>Chickens	2 to 4</a:t>
            </a:r>
          </a:p>
          <a:p>
            <a:r>
              <a:rPr lang="en-US" smtClean="0"/>
              <a:t>Fish		1.2-1.8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Contributions to food Needs</a:t>
            </a:r>
          </a:p>
        </p:txBody>
      </p:sp>
      <p:graphicFrame>
        <p:nvGraphicFramePr>
          <p:cNvPr id="5122" name="Object 0"/>
          <p:cNvGraphicFramePr>
            <a:graphicFrameLocks noChangeAspect="1"/>
          </p:cNvGraphicFramePr>
          <p:nvPr/>
        </p:nvGraphicFramePr>
        <p:xfrm>
          <a:off x="1066800" y="1981200"/>
          <a:ext cx="7192963" cy="2609850"/>
        </p:xfrm>
        <a:graphic>
          <a:graphicData uri="http://schemas.openxmlformats.org/presentationml/2006/ole">
            <p:oleObj spid="_x0000_s1026" name="Worksheet" r:id="rId3" imgW="6435720" imgH="2340720" progId="Excel.Sheet.8">
              <p:embed/>
            </p:oleObj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ANIMAL INDUSTRY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Animal Industry – activities in producing animals and their products or benefits.</a:t>
            </a:r>
          </a:p>
          <a:p>
            <a:pPr>
              <a:lnSpc>
                <a:spcPct val="90000"/>
              </a:lnSpc>
            </a:pPr>
            <a:r>
              <a:rPr lang="en-US" smtClean="0"/>
              <a:t>Areas: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Animal Production – producing animals for food.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Animal Supplies – providing inputs needed to produce animals.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Animal Services – the technical and professional assistance needed with animals.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152400"/>
            <a:ext cx="7772400" cy="1066800"/>
          </a:xfrm>
        </p:spPr>
        <p:txBody>
          <a:bodyPr/>
          <a:lstStyle/>
          <a:p>
            <a:r>
              <a:rPr lang="en-US" dirty="0" smtClean="0"/>
              <a:t>Utah Cash Receipts by Commodities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533401" y="1371600"/>
          <a:ext cx="8458200" cy="5029200"/>
        </p:xfrm>
        <a:graphic>
          <a:graphicData uri="http://schemas.openxmlformats.org/presentationml/2006/ole">
            <p:oleObj spid="_x0000_s2050" name="Chart" r:id="rId3" imgW="8467776" imgH="5467420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533400"/>
          </a:xfrm>
        </p:spPr>
        <p:txBody>
          <a:bodyPr/>
          <a:lstStyle/>
          <a:p>
            <a:r>
              <a:rPr lang="en-US" dirty="0" smtClean="0"/>
              <a:t>Utah’s Livestock Industry</a:t>
            </a:r>
          </a:p>
        </p:txBody>
      </p:sp>
      <p:graphicFrame>
        <p:nvGraphicFramePr>
          <p:cNvPr id="198701" name="Group 45"/>
          <p:cNvGraphicFramePr>
            <a:graphicFrameLocks noGrp="1"/>
          </p:cNvGraphicFramePr>
          <p:nvPr>
            <p:ph type="tbl" idx="1"/>
          </p:nvPr>
        </p:nvGraphicFramePr>
        <p:xfrm>
          <a:off x="762000" y="914400"/>
          <a:ext cx="7391400" cy="4373173"/>
        </p:xfrm>
        <a:graphic>
          <a:graphicData uri="http://schemas.openxmlformats.org/drawingml/2006/table">
            <a:tbl>
              <a:tblPr/>
              <a:tblGrid>
                <a:gridCol w="2898775"/>
                <a:gridCol w="2028825"/>
                <a:gridCol w="2463800"/>
              </a:tblGrid>
              <a:tr h="3810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Category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Utah’s Rank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 Cattle &amp; Calves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Beef Cattle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0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Breeding Hogs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Milk Cows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7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Trout Sold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1,697,000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7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Mink Pelts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46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 Sheep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03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Chickens, Layers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1,913,000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228600"/>
            <a:ext cx="7772400" cy="762000"/>
          </a:xfrm>
        </p:spPr>
        <p:txBody>
          <a:bodyPr/>
          <a:lstStyle/>
          <a:p>
            <a:r>
              <a:rPr lang="en-US" dirty="0" smtClean="0"/>
              <a:t>Utah’s Rank in Feed Production</a:t>
            </a:r>
          </a:p>
        </p:txBody>
      </p:sp>
      <p:graphicFrame>
        <p:nvGraphicFramePr>
          <p:cNvPr id="201765" name="Group 37"/>
          <p:cNvGraphicFramePr>
            <a:graphicFrameLocks noGrp="1"/>
          </p:cNvGraphicFramePr>
          <p:nvPr>
            <p:ph type="tbl" idx="1"/>
          </p:nvPr>
        </p:nvGraphicFramePr>
        <p:xfrm>
          <a:off x="381000" y="1066801"/>
          <a:ext cx="7772400" cy="4436202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5015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Category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Utah’s Rank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0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Barley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6,806,000 Bu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0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Oats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490,000 Bu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Corn Grain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3,024,000 Bu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Corn Silage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840,000 Tons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21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Alfalfa Hay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2,200,000 Tons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30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 Hay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2,500,000 tons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Monotype Sorts" pitchFamily="2" charset="2"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 States in Beef Production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Texas</a:t>
            </a:r>
          </a:p>
          <a:p>
            <a:r>
              <a:rPr lang="en-US" dirty="0" smtClean="0"/>
              <a:t>2. California</a:t>
            </a:r>
          </a:p>
          <a:p>
            <a:r>
              <a:rPr lang="en-US" dirty="0" smtClean="0"/>
              <a:t>3. Nebraska</a:t>
            </a:r>
          </a:p>
          <a:p>
            <a:r>
              <a:rPr lang="en-US" dirty="0" smtClean="0"/>
              <a:t>4. Missouri</a:t>
            </a:r>
          </a:p>
          <a:p>
            <a:r>
              <a:rPr lang="en-US" dirty="0" smtClean="0"/>
              <a:t>5. Oklahoma</a:t>
            </a:r>
          </a:p>
          <a:p>
            <a:r>
              <a:rPr lang="en-US" dirty="0" smtClean="0"/>
              <a:t>Utah’s Rank 34th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 States in Dairy Production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California</a:t>
            </a:r>
          </a:p>
          <a:p>
            <a:r>
              <a:rPr lang="en-US" dirty="0" smtClean="0"/>
              <a:t>2. Wisconsin</a:t>
            </a:r>
          </a:p>
          <a:p>
            <a:r>
              <a:rPr lang="en-US" dirty="0" smtClean="0"/>
              <a:t>3. New York</a:t>
            </a:r>
          </a:p>
          <a:p>
            <a:r>
              <a:rPr lang="en-US" dirty="0" smtClean="0"/>
              <a:t>4. Idaho </a:t>
            </a:r>
          </a:p>
          <a:p>
            <a:r>
              <a:rPr lang="en-US" dirty="0" smtClean="0"/>
              <a:t>5. Pennsylvania</a:t>
            </a:r>
          </a:p>
          <a:p>
            <a:r>
              <a:rPr lang="en-US" dirty="0" smtClean="0"/>
              <a:t>Utah Ranks 23th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 States in Sheep Production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Texas</a:t>
            </a:r>
          </a:p>
          <a:p>
            <a:r>
              <a:rPr lang="en-US" dirty="0" smtClean="0"/>
              <a:t>2. California</a:t>
            </a:r>
          </a:p>
          <a:p>
            <a:r>
              <a:rPr lang="en-US" dirty="0" smtClean="0"/>
              <a:t>3. Colorado</a:t>
            </a:r>
          </a:p>
          <a:p>
            <a:r>
              <a:rPr lang="en-US" dirty="0" smtClean="0"/>
              <a:t>4. Wyoming</a:t>
            </a:r>
          </a:p>
          <a:p>
            <a:r>
              <a:rPr lang="en-US" dirty="0" smtClean="0"/>
              <a:t>5. Utah</a:t>
            </a:r>
          </a:p>
          <a:p>
            <a:r>
              <a:rPr lang="en-US" dirty="0" smtClean="0"/>
              <a:t>Utah’s Rank 5th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 States in Goat Production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Texas</a:t>
            </a:r>
          </a:p>
          <a:p>
            <a:r>
              <a:rPr lang="en-US" dirty="0" smtClean="0"/>
              <a:t>2. Colorado</a:t>
            </a:r>
          </a:p>
          <a:p>
            <a:r>
              <a:rPr lang="en-US" dirty="0" smtClean="0"/>
              <a:t>3. California</a:t>
            </a:r>
          </a:p>
          <a:p>
            <a:r>
              <a:rPr lang="en-US" dirty="0" smtClean="0"/>
              <a:t>4. Iowa</a:t>
            </a:r>
          </a:p>
          <a:p>
            <a:r>
              <a:rPr lang="en-US" dirty="0" smtClean="0"/>
              <a:t>5. South Dakota</a:t>
            </a:r>
          </a:p>
          <a:p>
            <a:r>
              <a:rPr lang="en-US" dirty="0" smtClean="0"/>
              <a:t>Utah’s Rank ?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 States in Swine Production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 Iowa</a:t>
            </a:r>
          </a:p>
          <a:p>
            <a:r>
              <a:rPr lang="en-US" dirty="0" smtClean="0"/>
              <a:t>2. North Carolina</a:t>
            </a:r>
          </a:p>
          <a:p>
            <a:r>
              <a:rPr lang="en-US" dirty="0" smtClean="0"/>
              <a:t>3. Minnesota</a:t>
            </a:r>
          </a:p>
          <a:p>
            <a:r>
              <a:rPr lang="en-US" dirty="0" smtClean="0"/>
              <a:t>4. Illinois</a:t>
            </a:r>
          </a:p>
          <a:p>
            <a:r>
              <a:rPr lang="en-US" dirty="0" smtClean="0"/>
              <a:t>5. Indiana</a:t>
            </a:r>
          </a:p>
          <a:p>
            <a:r>
              <a:rPr lang="en-US" dirty="0" smtClean="0"/>
              <a:t>Utah’s Rank 16th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 States in Layers Production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Iowa</a:t>
            </a:r>
          </a:p>
          <a:p>
            <a:r>
              <a:rPr lang="en-US" dirty="0" smtClean="0"/>
              <a:t>2. Ohio</a:t>
            </a:r>
          </a:p>
          <a:p>
            <a:r>
              <a:rPr lang="en-US" dirty="0" smtClean="0"/>
              <a:t>3. Indiana</a:t>
            </a:r>
          </a:p>
          <a:p>
            <a:r>
              <a:rPr lang="en-US" dirty="0" smtClean="0"/>
              <a:t>4. Pennsylvania</a:t>
            </a:r>
          </a:p>
          <a:p>
            <a:r>
              <a:rPr lang="en-US" dirty="0" smtClean="0"/>
              <a:t>5. California</a:t>
            </a:r>
          </a:p>
          <a:p>
            <a:r>
              <a:rPr lang="en-US" dirty="0" smtClean="0"/>
              <a:t>Utah’s Rank 23rd</a:t>
            </a:r>
          </a:p>
        </p:txBody>
      </p:sp>
    </p:spTree>
  </p:cSld>
  <p:clrMapOvr>
    <a:masterClrMapping/>
  </p:clrMapOvr>
  <p:transition>
    <p:cover dir="r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 States in Broiler Production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Georgia</a:t>
            </a:r>
          </a:p>
          <a:p>
            <a:r>
              <a:rPr lang="en-US" dirty="0" smtClean="0"/>
              <a:t>2. Arkansas</a:t>
            </a:r>
          </a:p>
          <a:p>
            <a:r>
              <a:rPr lang="en-US" dirty="0" smtClean="0"/>
              <a:t>3. Alabama</a:t>
            </a:r>
          </a:p>
          <a:p>
            <a:r>
              <a:rPr lang="en-US" dirty="0" smtClean="0"/>
              <a:t>4. North Carolina</a:t>
            </a:r>
          </a:p>
          <a:p>
            <a:r>
              <a:rPr lang="en-US" dirty="0" smtClean="0"/>
              <a:t>5. Mississippi</a:t>
            </a:r>
          </a:p>
          <a:p>
            <a:r>
              <a:rPr lang="en-US" dirty="0" smtClean="0"/>
              <a:t>Utah’s Rank ??</a:t>
            </a:r>
          </a:p>
        </p:txBody>
      </p:sp>
    </p:spTree>
  </p:cSld>
  <p:clrMapOvr>
    <a:masterClrMapping/>
  </p:clrMapOvr>
  <p:transition>
    <p:cover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ANIMAL INDUSTRY (CONTINUED)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More Areas</a:t>
            </a:r>
          </a:p>
          <a:p>
            <a:pPr lvl="1"/>
            <a:r>
              <a:rPr lang="en-US" smtClean="0"/>
              <a:t>Animal marketing – activities that link the producer with the consumer.</a:t>
            </a:r>
          </a:p>
          <a:p>
            <a:pPr lvl="1"/>
            <a:r>
              <a:rPr lang="en-US" smtClean="0"/>
              <a:t>Animal products – preparing animals or their products for consumption.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 States in Turkey Production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Minnesota</a:t>
            </a:r>
          </a:p>
          <a:p>
            <a:r>
              <a:rPr lang="en-US" dirty="0" smtClean="0"/>
              <a:t>2. North Carolina</a:t>
            </a:r>
          </a:p>
          <a:p>
            <a:r>
              <a:rPr lang="en-US" dirty="0" smtClean="0"/>
              <a:t>3. Arkansas</a:t>
            </a:r>
          </a:p>
          <a:p>
            <a:r>
              <a:rPr lang="en-US" dirty="0" smtClean="0"/>
              <a:t>4. Missouri</a:t>
            </a:r>
          </a:p>
          <a:p>
            <a:r>
              <a:rPr lang="en-US" dirty="0" smtClean="0"/>
              <a:t>5. Virginia</a:t>
            </a:r>
          </a:p>
          <a:p>
            <a:r>
              <a:rPr lang="en-US" dirty="0" smtClean="0"/>
              <a:t>Utah’s Rank 16th</a:t>
            </a:r>
          </a:p>
        </p:txBody>
      </p:sp>
    </p:spTree>
  </p:cSld>
  <p:clrMapOvr>
    <a:masterClrMapping/>
  </p:clrMapOvr>
  <p:transition>
    <p:cover dir="r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Number of Farms and Ranches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Texas</a:t>
            </a:r>
          </a:p>
          <a:p>
            <a:r>
              <a:rPr lang="en-US" dirty="0" smtClean="0"/>
              <a:t>2. Missouri</a:t>
            </a:r>
          </a:p>
          <a:p>
            <a:r>
              <a:rPr lang="en-US" dirty="0" smtClean="0"/>
              <a:t>3. Iowa</a:t>
            </a:r>
          </a:p>
          <a:p>
            <a:r>
              <a:rPr lang="en-US" dirty="0" smtClean="0"/>
              <a:t>4. Oklahoma</a:t>
            </a:r>
          </a:p>
          <a:p>
            <a:r>
              <a:rPr lang="en-US" dirty="0" smtClean="0"/>
              <a:t>5. Kentucky</a:t>
            </a:r>
          </a:p>
          <a:p>
            <a:r>
              <a:rPr lang="en-US" dirty="0" smtClean="0"/>
              <a:t>Utah’s Rank 36th</a:t>
            </a:r>
          </a:p>
        </p:txBody>
      </p:sp>
    </p:spTree>
  </p:cSld>
  <p:clrMapOvr>
    <a:masterClrMapping/>
  </p:clrMapOvr>
  <p:transition>
    <p:cover dir="r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Land in Farms and Ranches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Texas</a:t>
            </a:r>
          </a:p>
          <a:p>
            <a:r>
              <a:rPr lang="en-US" dirty="0" smtClean="0"/>
              <a:t>2. Montana</a:t>
            </a:r>
          </a:p>
          <a:p>
            <a:r>
              <a:rPr lang="en-US" dirty="0" smtClean="0"/>
              <a:t>3. Kansas</a:t>
            </a:r>
          </a:p>
          <a:p>
            <a:r>
              <a:rPr lang="en-US" dirty="0" smtClean="0"/>
              <a:t>4. Nebraska</a:t>
            </a:r>
          </a:p>
          <a:p>
            <a:r>
              <a:rPr lang="en-US" dirty="0" smtClean="0"/>
              <a:t>5. New Mexico</a:t>
            </a:r>
          </a:p>
          <a:p>
            <a:r>
              <a:rPr lang="en-US" dirty="0" smtClean="0"/>
              <a:t>Utah’s Rank 26th</a:t>
            </a:r>
          </a:p>
        </p:txBody>
      </p:sp>
    </p:spTree>
  </p:cSld>
  <p:clrMapOvr>
    <a:masterClrMapping/>
  </p:clrMapOvr>
  <p:transition>
    <p:cover dir="r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Utah’s Rank in Other Areas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Mink Production 2nd</a:t>
            </a:r>
          </a:p>
          <a:p>
            <a:r>
              <a:rPr lang="en-US" dirty="0" smtClean="0"/>
              <a:t>Trout Production 14th</a:t>
            </a:r>
          </a:p>
          <a:p>
            <a:r>
              <a:rPr lang="en-US" dirty="0" smtClean="0"/>
              <a:t>Honey Production 26th</a:t>
            </a:r>
          </a:p>
        </p:txBody>
      </p:sp>
    </p:spTree>
  </p:cSld>
  <p:clrMapOvr>
    <a:masterClrMapping/>
  </p:clrMapOvr>
  <p:transition>
    <p:cover dir="r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Per Capita Consumption of meat in Pounds</a:t>
            </a: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2209800" y="1676400"/>
          <a:ext cx="5527675" cy="4608513"/>
        </p:xfrm>
        <a:graphic>
          <a:graphicData uri="http://schemas.openxmlformats.org/presentationml/2006/ole">
            <p:oleObj spid="_x0000_s3074" name="Chart" r:id="rId4" imgW="4924543" imgH="4105158" progId="MSGraph.Chart.8">
              <p:embed followColorScheme="full"/>
            </p:oleObj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Regulatory Agencies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Monotype Sorts" pitchFamily="2" charset="2"/>
              <a:buNone/>
            </a:pPr>
            <a:r>
              <a:rPr lang="en-US" sz="2000" smtClean="0"/>
              <a:t>	FDA--Food and Drug Administration which must approve applications to investigate new animal drugs and feed additives. </a:t>
            </a:r>
          </a:p>
          <a:p>
            <a:pPr>
              <a:spcBef>
                <a:spcPct val="0"/>
              </a:spcBef>
            </a:pPr>
            <a:endParaRPr lang="en-US" sz="2000" smtClean="0"/>
          </a:p>
          <a:p>
            <a:pPr>
              <a:spcBef>
                <a:spcPct val="0"/>
              </a:spcBef>
            </a:pPr>
            <a:r>
              <a:rPr lang="en-US" sz="2000" smtClean="0"/>
              <a:t>EPA--Environmental Protection Agency which issues permits for some experiments involving animal health product testing. </a:t>
            </a:r>
          </a:p>
          <a:p>
            <a:pPr>
              <a:spcBef>
                <a:spcPct val="0"/>
              </a:spcBef>
            </a:pPr>
            <a:endParaRPr lang="en-US" sz="2000" smtClean="0"/>
          </a:p>
          <a:p>
            <a:pPr>
              <a:spcBef>
                <a:spcPct val="0"/>
              </a:spcBef>
            </a:pPr>
            <a:r>
              <a:rPr lang="en-US" sz="2000" smtClean="0"/>
              <a:t>USDA--United States Department of Agriculture which reviews research plans for vaccines or other animal biologicals. </a:t>
            </a:r>
          </a:p>
          <a:p>
            <a:pPr>
              <a:spcBef>
                <a:spcPct val="0"/>
              </a:spcBef>
            </a:pPr>
            <a:endParaRPr lang="en-US" sz="2000" smtClean="0"/>
          </a:p>
          <a:p>
            <a:pPr>
              <a:spcBef>
                <a:spcPct val="0"/>
              </a:spcBef>
            </a:pPr>
            <a:r>
              <a:rPr lang="en-US" sz="2000" smtClean="0"/>
              <a:t>FSIS--Food Safety and Inspection Service of the USDA which randomly tests slaughtered animals to ensure that meat is free of illegal residues.</a:t>
            </a:r>
            <a:endParaRPr lang="en-US" sz="280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990600"/>
          </a:xfrm>
        </p:spPr>
        <p:txBody>
          <a:bodyPr/>
          <a:lstStyle/>
          <a:p>
            <a:r>
              <a:rPr lang="en-US" dirty="0" smtClean="0"/>
              <a:t>Animal Science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066800"/>
            <a:ext cx="7772400" cy="4419600"/>
          </a:xfrm>
        </p:spPr>
        <p:txBody>
          <a:bodyPr/>
          <a:lstStyle/>
          <a:p>
            <a:r>
              <a:rPr lang="en-US" sz="4000" dirty="0" smtClean="0"/>
              <a:t>Involves </a:t>
            </a:r>
            <a:r>
              <a:rPr lang="en-US" sz="4000" b="1" u="sng" dirty="0" smtClean="0"/>
              <a:t>BREEDING</a:t>
            </a:r>
            <a:r>
              <a:rPr lang="en-US" sz="4000" dirty="0" smtClean="0"/>
              <a:t>, feeding, care and </a:t>
            </a:r>
            <a:r>
              <a:rPr lang="en-US" sz="4000" b="1" u="sng" dirty="0" smtClean="0"/>
              <a:t>MANAGEMENT</a:t>
            </a:r>
            <a:r>
              <a:rPr lang="en-US" sz="4000" dirty="0" smtClean="0"/>
              <a:t> of animals; </a:t>
            </a:r>
            <a:r>
              <a:rPr lang="en-US" sz="4000" b="1" u="sng" dirty="0" smtClean="0"/>
              <a:t>MARKETING</a:t>
            </a:r>
            <a:r>
              <a:rPr lang="en-US" sz="4000" dirty="0" smtClean="0"/>
              <a:t> and </a:t>
            </a:r>
            <a:r>
              <a:rPr lang="en-US" sz="4000" b="1" u="sng" dirty="0" smtClean="0"/>
              <a:t>PROCESSING</a:t>
            </a:r>
            <a:r>
              <a:rPr lang="en-US" sz="4000" dirty="0" smtClean="0"/>
              <a:t> of animals and their </a:t>
            </a:r>
            <a:r>
              <a:rPr lang="en-US" sz="4000" b="1" u="sng" dirty="0" smtClean="0"/>
              <a:t>PRODUCTS</a:t>
            </a:r>
            <a:r>
              <a:rPr lang="en-US" sz="4000" dirty="0" smtClean="0"/>
              <a:t> based on knowledge gained through practical </a:t>
            </a:r>
            <a:r>
              <a:rPr lang="en-US" sz="4000" b="1" u="sng" dirty="0" smtClean="0"/>
              <a:t>EXPERIENCE</a:t>
            </a:r>
            <a:r>
              <a:rPr lang="en-US" sz="4000" dirty="0" smtClean="0"/>
              <a:t> and </a:t>
            </a:r>
            <a:r>
              <a:rPr lang="en-US" sz="4000" b="1" u="sng" dirty="0" smtClean="0"/>
              <a:t>RESEARCH</a:t>
            </a:r>
            <a:r>
              <a:rPr lang="en-US" sz="4000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Domestication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smtClean="0"/>
              <a:t>To </a:t>
            </a:r>
            <a:r>
              <a:rPr lang="en-US" sz="4400" b="1" u="sng" smtClean="0"/>
              <a:t>adapt</a:t>
            </a:r>
            <a:r>
              <a:rPr lang="en-US" sz="4400" smtClean="0"/>
              <a:t> an </a:t>
            </a:r>
            <a:r>
              <a:rPr lang="en-US" sz="4400" b="1" u="sng" smtClean="0"/>
              <a:t>animal</a:t>
            </a:r>
            <a:r>
              <a:rPr lang="en-US" sz="4400" smtClean="0"/>
              <a:t> for human use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RespondQuestion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RespondGraph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2874</TotalTime>
  <Words>2583</Words>
  <Application>Microsoft Office PowerPoint</Application>
  <PresentationFormat>On-screen Show (4:3)</PresentationFormat>
  <Paragraphs>567</Paragraphs>
  <Slides>75</Slides>
  <Notes>48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Office Theme</vt:lpstr>
      <vt:lpstr>iRespondQuestionMaster</vt:lpstr>
      <vt:lpstr>iRespondGraphMaster</vt:lpstr>
      <vt:lpstr>Worksheet</vt:lpstr>
      <vt:lpstr>Chart</vt:lpstr>
      <vt:lpstr>Introduction to  ANIMAL SCIENCE</vt:lpstr>
      <vt:lpstr>What animals are used for production purposes?</vt:lpstr>
      <vt:lpstr>Frog Farming</vt:lpstr>
      <vt:lpstr>SCIENCE</vt:lpstr>
      <vt:lpstr>Animal Science</vt:lpstr>
      <vt:lpstr>THE ANIMAL INDUSTRY</vt:lpstr>
      <vt:lpstr>THE ANIMAL INDUSTRY (CONTINUED)</vt:lpstr>
      <vt:lpstr>Animal Science</vt:lpstr>
      <vt:lpstr>Domestication</vt:lpstr>
      <vt:lpstr>Why do we CHOOSE to have animals?</vt:lpstr>
      <vt:lpstr>Functions of domestic animals: 1-Food</vt:lpstr>
      <vt:lpstr>Slide 12</vt:lpstr>
      <vt:lpstr>Slide 13</vt:lpstr>
      <vt:lpstr>Slide 14</vt:lpstr>
      <vt:lpstr>Slide 15</vt:lpstr>
      <vt:lpstr>What is a domesticated animal?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What is binomial nomenclature?</vt:lpstr>
      <vt:lpstr>Binomial Nomenclature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What is the difference?</vt:lpstr>
      <vt:lpstr>Slide 37</vt:lpstr>
      <vt:lpstr>Slide 38</vt:lpstr>
      <vt:lpstr>Slide 39</vt:lpstr>
      <vt:lpstr>Slide 40</vt:lpstr>
      <vt:lpstr>Slide 41</vt:lpstr>
      <vt:lpstr>Slide 42</vt:lpstr>
      <vt:lpstr>Types of Livestock</vt:lpstr>
      <vt:lpstr>Slide 44</vt:lpstr>
      <vt:lpstr>Slide 45</vt:lpstr>
      <vt:lpstr>Slide 46</vt:lpstr>
      <vt:lpstr>Slide 47</vt:lpstr>
      <vt:lpstr>Slide 48</vt:lpstr>
      <vt:lpstr>Slide 49</vt:lpstr>
      <vt:lpstr>How does animal based agriculture benefit humans?</vt:lpstr>
      <vt:lpstr>What are the benefits of  Animal Agriculture??</vt:lpstr>
      <vt:lpstr>What are the benefits of  Animal Agriculture??</vt:lpstr>
      <vt:lpstr>What are the benefits of  Animal Agriculture??</vt:lpstr>
      <vt:lpstr>Animal By-Products</vt:lpstr>
      <vt:lpstr>Bell Quiz Objective A &amp; B</vt:lpstr>
      <vt:lpstr>Bell Quiz Objective C &amp; D</vt:lpstr>
      <vt:lpstr>Bell Quiz Objective E &amp; F</vt:lpstr>
      <vt:lpstr>Feed Conversion Values for Meat Producing Animals</vt:lpstr>
      <vt:lpstr>Contributions to food Needs</vt:lpstr>
      <vt:lpstr>Utah Cash Receipts by Commodities</vt:lpstr>
      <vt:lpstr>Utah’s Livestock Industry</vt:lpstr>
      <vt:lpstr>Utah’s Rank in Feed Production</vt:lpstr>
      <vt:lpstr>Top States in Beef Production</vt:lpstr>
      <vt:lpstr>Top States in Dairy Production</vt:lpstr>
      <vt:lpstr>Top States in Sheep Production</vt:lpstr>
      <vt:lpstr>Top States in Goat Production</vt:lpstr>
      <vt:lpstr>Top States in Swine Production</vt:lpstr>
      <vt:lpstr>Top States in Layers Production</vt:lpstr>
      <vt:lpstr>Top States in Broiler Production</vt:lpstr>
      <vt:lpstr>Top States in Turkey Production</vt:lpstr>
      <vt:lpstr>Number of Farms and Ranches</vt:lpstr>
      <vt:lpstr>Land in Farms and Ranches</vt:lpstr>
      <vt:lpstr>Utah’s Rank in Other Areas</vt:lpstr>
      <vt:lpstr>2012 Per Capita Consumption of meat in Pounds</vt:lpstr>
      <vt:lpstr>Regulatory Agencies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Contributions to Human Needs</dc:title>
  <dc:creator>Brian &amp; Tami Warnick</dc:creator>
  <cp:lastModifiedBy>david.wilson</cp:lastModifiedBy>
  <cp:revision>137</cp:revision>
  <dcterms:created xsi:type="dcterms:W3CDTF">1999-01-04T05:38:58Z</dcterms:created>
  <dcterms:modified xsi:type="dcterms:W3CDTF">2014-08-28T13:24:46Z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Timer">
    <vt:bool>true</vt:bool>
  </property>
  <property fmtid="{D5CDD505-2E9C-101B-9397-08002B2CF9AE}" pid="3" name="ShowPercent">
    <vt:bool>true</vt:bool>
  </property>
  <property fmtid="{D5CDD505-2E9C-101B-9397-08002B2CF9AE}" pid="4" name="AutoReflect">
    <vt:bool>false</vt:bool>
  </property>
  <property fmtid="{D5CDD505-2E9C-101B-9397-08002B2CF9AE}" pid="5" name="KeepGraph">
    <vt:bool>false</vt:bool>
  </property>
</Properties>
</file>